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6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6858000" type="screen4x3"/>
  <p:notesSz cx="9928225" cy="67976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39">
          <p15:clr>
            <a:srgbClr val="A4A3A4"/>
          </p15:clr>
        </p15:guide>
        <p15:guide id="2" pos="3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448" autoAdjust="0"/>
  </p:normalViewPr>
  <p:slideViewPr>
    <p:cSldViewPr snapToGrid="0">
      <p:cViewPr varScale="1">
        <p:scale>
          <a:sx n="69" d="100"/>
          <a:sy n="69" d="100"/>
        </p:scale>
        <p:origin x="594" y="78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108"/>
      </p:cViewPr>
      <p:guideLst>
        <p:guide orient="horz" pos="2139"/>
        <p:guide pos="312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T\Desktop\IMU&#44536;&#47000;&#5453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T\Desktop\IMU&#44536;&#47000;&#5453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T\Desktop\IMU&#44536;&#47000;&#5453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20</a:t>
            </a:r>
            <a:r>
              <a:rPr lang="ko-KR" altLang="en-US">
                <a:latin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Sheet1!$A$89:$A$104</c:f>
              <c:strCache>
                <c:ptCount val="16"/>
                <c:pt idx="0">
                  <c:v>19.0625043</c:v>
                </c:pt>
                <c:pt idx="1">
                  <c:v>19.5670488</c:v>
                </c:pt>
                <c:pt idx="2">
                  <c:v>20.0775082</c:v>
                </c:pt>
                <c:pt idx="3">
                  <c:v>20.588003</c:v>
                </c:pt>
                <c:pt idx="4">
                  <c:v>21.099015</c:v>
                </c:pt>
                <c:pt idx="5">
                  <c:v>21.6095347</c:v>
                </c:pt>
                <c:pt idx="6">
                  <c:v>22.1201558</c:v>
                </c:pt>
                <c:pt idx="7">
                  <c:v>22.6312952</c:v>
                </c:pt>
                <c:pt idx="8">
                  <c:v>23.1424444</c:v>
                </c:pt>
                <c:pt idx="9">
                  <c:v>23.6529856</c:v>
                </c:pt>
                <c:pt idx="10">
                  <c:v>24.1634345</c:v>
                </c:pt>
                <c:pt idx="11">
                  <c:v>24.6739085</c:v>
                </c:pt>
                <c:pt idx="12">
                  <c:v>25.1844065</c:v>
                </c:pt>
                <c:pt idx="13">
                  <c:v>25.6948986</c:v>
                </c:pt>
                <c:pt idx="14">
                  <c:v>26.2053523</c:v>
                </c:pt>
                <c:pt idx="15">
                  <c:v>26.715824</c:v>
                </c:pt>
              </c:strCache>
            </c:strRef>
          </c:cat>
          <c:val>
            <c:numRef>
              <c:f>Sheet1!$B$89:$B$104</c:f>
              <c:numCache>
                <c:formatCode>General</c:formatCode>
                <c:ptCount val="16"/>
                <c:pt idx="0">
                  <c:v>-0.39694656488549601</c:v>
                </c:pt>
                <c:pt idx="1">
                  <c:v>-6.2213740458015199</c:v>
                </c:pt>
                <c:pt idx="2">
                  <c:v>-9.3740458015267105</c:v>
                </c:pt>
                <c:pt idx="3">
                  <c:v>-2.7022900763358702</c:v>
                </c:pt>
                <c:pt idx="4">
                  <c:v>-0.33587786259541902</c:v>
                </c:pt>
                <c:pt idx="5">
                  <c:v>12.061068702289999</c:v>
                </c:pt>
                <c:pt idx="6">
                  <c:v>5.5114503816793796</c:v>
                </c:pt>
                <c:pt idx="7">
                  <c:v>6.1068702290076299E-2</c:v>
                </c:pt>
                <c:pt idx="8">
                  <c:v>3.5877862595419798</c:v>
                </c:pt>
                <c:pt idx="9">
                  <c:v>17.549618320610598</c:v>
                </c:pt>
                <c:pt idx="10">
                  <c:v>4.6183206106870198</c:v>
                </c:pt>
                <c:pt idx="11">
                  <c:v>-0.59541984732824405</c:v>
                </c:pt>
                <c:pt idx="12">
                  <c:v>-5.87786259541984</c:v>
                </c:pt>
                <c:pt idx="13">
                  <c:v>-12.4274809160305</c:v>
                </c:pt>
                <c:pt idx="14">
                  <c:v>-1.33587786259541</c:v>
                </c:pt>
                <c:pt idx="15">
                  <c:v>-0.44274809160305301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FE-4360-952E-BD2A6C171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3364607"/>
        <c:axId val="1673365023"/>
      </c:lineChart>
      <c:catAx>
        <c:axId val="167336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365023"/>
        <c:crosses val="autoZero"/>
        <c:auto val="1"/>
        <c:lblAlgn val="ctr"/>
        <c:lblOffset val="100"/>
        <c:noMultiLvlLbl val="0"/>
      </c:catAx>
      <c:valAx>
        <c:axId val="1673365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364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45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Sheet2!$A$2:$A$20</c:f>
              <c:strCache>
                <c:ptCount val="19"/>
                <c:pt idx="0">
                  <c:v>80.8538578</c:v>
                </c:pt>
                <c:pt idx="1">
                  <c:v>81.3584104</c:v>
                </c:pt>
                <c:pt idx="2">
                  <c:v>81.869591</c:v>
                </c:pt>
                <c:pt idx="3">
                  <c:v>82.380831</c:v>
                </c:pt>
                <c:pt idx="4">
                  <c:v>82.8922923</c:v>
                </c:pt>
                <c:pt idx="5">
                  <c:v>83.4027886</c:v>
                </c:pt>
                <c:pt idx="6">
                  <c:v>83.914141</c:v>
                </c:pt>
                <c:pt idx="7">
                  <c:v>84.425573</c:v>
                </c:pt>
                <c:pt idx="8">
                  <c:v>84.937139</c:v>
                </c:pt>
                <c:pt idx="9">
                  <c:v>85.4484675</c:v>
                </c:pt>
                <c:pt idx="10">
                  <c:v>85.9589708</c:v>
                </c:pt>
                <c:pt idx="11">
                  <c:v>86.4694755</c:v>
                </c:pt>
                <c:pt idx="12">
                  <c:v>86.9799838</c:v>
                </c:pt>
                <c:pt idx="13">
                  <c:v>87.4905083</c:v>
                </c:pt>
                <c:pt idx="14">
                  <c:v>88.0010226</c:v>
                </c:pt>
                <c:pt idx="15">
                  <c:v>88.511538</c:v>
                </c:pt>
                <c:pt idx="16">
                  <c:v>89.0220633</c:v>
                </c:pt>
                <c:pt idx="17">
                  <c:v>89.5325084</c:v>
                </c:pt>
                <c:pt idx="18">
                  <c:v>90.0429468</c:v>
                </c:pt>
              </c:strCache>
            </c:strRef>
          </c:cat>
          <c:val>
            <c:numRef>
              <c:f>Sheet2!$B$2:$B$20</c:f>
              <c:numCache>
                <c:formatCode>General</c:formatCode>
                <c:ptCount val="19"/>
                <c:pt idx="0">
                  <c:v>0</c:v>
                </c:pt>
                <c:pt idx="1">
                  <c:v>-0.51908396946564805</c:v>
                </c:pt>
                <c:pt idx="2">
                  <c:v>-0.60305343511450304</c:v>
                </c:pt>
                <c:pt idx="3">
                  <c:v>-54.030534351145</c:v>
                </c:pt>
                <c:pt idx="4">
                  <c:v>-43.977099236641202</c:v>
                </c:pt>
                <c:pt idx="5">
                  <c:v>2.7480916030534299</c:v>
                </c:pt>
                <c:pt idx="6">
                  <c:v>5.2061068702290001</c:v>
                </c:pt>
                <c:pt idx="7">
                  <c:v>67.381679389312893</c:v>
                </c:pt>
                <c:pt idx="8">
                  <c:v>15.7404580152671</c:v>
                </c:pt>
                <c:pt idx="9">
                  <c:v>-0.81679389312977102</c:v>
                </c:pt>
                <c:pt idx="10">
                  <c:v>9.1221374045801493</c:v>
                </c:pt>
                <c:pt idx="11">
                  <c:v>54.076335877862597</c:v>
                </c:pt>
                <c:pt idx="12">
                  <c:v>16.091603053435101</c:v>
                </c:pt>
                <c:pt idx="13">
                  <c:v>-1.6564885496183199</c:v>
                </c:pt>
                <c:pt idx="14">
                  <c:v>-40.091603053435101</c:v>
                </c:pt>
                <c:pt idx="15">
                  <c:v>-57.122137404580101</c:v>
                </c:pt>
                <c:pt idx="16">
                  <c:v>-1.7938931297709899</c:v>
                </c:pt>
                <c:pt idx="17">
                  <c:v>-0.62595419847328204</c:v>
                </c:pt>
                <c:pt idx="18">
                  <c:v>-0.38931297709923601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2-4003-96ED-0DFA10CBE3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5067135"/>
        <c:axId val="1675067967"/>
      </c:lineChart>
      <c:catAx>
        <c:axId val="1675067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5067967"/>
        <c:crosses val="autoZero"/>
        <c:auto val="1"/>
        <c:lblAlgn val="ctr"/>
        <c:lblOffset val="100"/>
        <c:noMultiLvlLbl val="0"/>
      </c:catAx>
      <c:valAx>
        <c:axId val="1675067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5067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90</a:t>
            </a:r>
            <a:r>
              <a:rPr lang="en-US" altLang="ko-K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Sheet3!$A$2:$A$20</c:f>
              <c:strCache>
                <c:ptCount val="19"/>
                <c:pt idx="0">
                  <c:v>06.7734187</c:v>
                </c:pt>
                <c:pt idx="1">
                  <c:v>07.2779458</c:v>
                </c:pt>
                <c:pt idx="2">
                  <c:v>07.7885838</c:v>
                </c:pt>
                <c:pt idx="3">
                  <c:v>08.2990947</c:v>
                </c:pt>
                <c:pt idx="4">
                  <c:v>08.8095958</c:v>
                </c:pt>
                <c:pt idx="5">
                  <c:v>09.3200886</c:v>
                </c:pt>
                <c:pt idx="6">
                  <c:v>09.830578</c:v>
                </c:pt>
                <c:pt idx="7">
                  <c:v>10.3410425</c:v>
                </c:pt>
                <c:pt idx="8">
                  <c:v>10.8515394</c:v>
                </c:pt>
                <c:pt idx="9">
                  <c:v>11.3629358</c:v>
                </c:pt>
                <c:pt idx="10">
                  <c:v>11.8734646</c:v>
                </c:pt>
                <c:pt idx="11">
                  <c:v>12.3839278</c:v>
                </c:pt>
                <c:pt idx="12">
                  <c:v>12.8944044</c:v>
                </c:pt>
                <c:pt idx="13">
                  <c:v>13.4052536</c:v>
                </c:pt>
                <c:pt idx="14">
                  <c:v>13.915734</c:v>
                </c:pt>
                <c:pt idx="15">
                  <c:v>14.4265535</c:v>
                </c:pt>
                <c:pt idx="16">
                  <c:v>14.9372132</c:v>
                </c:pt>
                <c:pt idx="17">
                  <c:v>15.447895</c:v>
                </c:pt>
                <c:pt idx="18">
                  <c:v>15.958401</c:v>
                </c:pt>
              </c:strCache>
            </c:strRef>
          </c:cat>
          <c:val>
            <c:numRef>
              <c:f>Sheet3!$B$2:$B$20</c:f>
              <c:numCache>
                <c:formatCode>General</c:formatCode>
                <c:ptCount val="19"/>
                <c:pt idx="0">
                  <c:v>-0.43511450381679301</c:v>
                </c:pt>
                <c:pt idx="1">
                  <c:v>-0.42748091603053401</c:v>
                </c:pt>
                <c:pt idx="2">
                  <c:v>-98.114503816793899</c:v>
                </c:pt>
                <c:pt idx="3">
                  <c:v>-93.183206106870202</c:v>
                </c:pt>
                <c:pt idx="4">
                  <c:v>10.5190839694656</c:v>
                </c:pt>
                <c:pt idx="5">
                  <c:v>-3.2977099236641201</c:v>
                </c:pt>
                <c:pt idx="6">
                  <c:v>61.122137404580101</c:v>
                </c:pt>
                <c:pt idx="7">
                  <c:v>101.984732824427</c:v>
                </c:pt>
                <c:pt idx="8">
                  <c:v>8</c:v>
                </c:pt>
                <c:pt idx="9">
                  <c:v>-0.473282442748091</c:v>
                </c:pt>
                <c:pt idx="10">
                  <c:v>112.25190839694601</c:v>
                </c:pt>
                <c:pt idx="11">
                  <c:v>73.297709923664101</c:v>
                </c:pt>
                <c:pt idx="12">
                  <c:v>-3.16793893129771</c:v>
                </c:pt>
                <c:pt idx="13">
                  <c:v>-10.5725190839694</c:v>
                </c:pt>
                <c:pt idx="14">
                  <c:v>-121.816793893129</c:v>
                </c:pt>
                <c:pt idx="15">
                  <c:v>-6.5877862595419803</c:v>
                </c:pt>
                <c:pt idx="16">
                  <c:v>-0.244274809160305</c:v>
                </c:pt>
                <c:pt idx="17">
                  <c:v>-0.32061068702290002</c:v>
                </c:pt>
                <c:pt idx="18">
                  <c:v>-0.473282442748091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75-457F-B702-5713BDE98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5365631"/>
        <c:axId val="1675364799"/>
      </c:lineChart>
      <c:catAx>
        <c:axId val="167536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5364799"/>
        <c:crosses val="autoZero"/>
        <c:auto val="1"/>
        <c:lblAlgn val="ctr"/>
        <c:lblOffset val="100"/>
        <c:noMultiLvlLbl val="0"/>
      </c:catAx>
      <c:valAx>
        <c:axId val="1675364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5365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Sheet4!$B$2</c:f>
              <c:strCache>
                <c:ptCount val="1"/>
                <c:pt idx="0">
                  <c:v>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Sheet4!$A$3:$A$21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cat>
          <c:val>
            <c:numRef>
              <c:f>Sheet4!$B$3:$B$21</c:f>
              <c:numCache>
                <c:formatCode>General</c:formatCode>
                <c:ptCount val="19"/>
                <c:pt idx="0">
                  <c:v>-0.39694656488549601</c:v>
                </c:pt>
                <c:pt idx="1">
                  <c:v>-6.2213740458015199</c:v>
                </c:pt>
                <c:pt idx="2">
                  <c:v>-9.3740458015267105</c:v>
                </c:pt>
                <c:pt idx="3">
                  <c:v>-2.7022900763358702</c:v>
                </c:pt>
                <c:pt idx="4">
                  <c:v>-0.33587786259541902</c:v>
                </c:pt>
                <c:pt idx="5">
                  <c:v>12.061068702289999</c:v>
                </c:pt>
                <c:pt idx="6">
                  <c:v>5.5114503816793796</c:v>
                </c:pt>
                <c:pt idx="7">
                  <c:v>6.1068702290076299E-2</c:v>
                </c:pt>
                <c:pt idx="8">
                  <c:v>3.5877862595419798</c:v>
                </c:pt>
                <c:pt idx="9">
                  <c:v>17.549618320610598</c:v>
                </c:pt>
                <c:pt idx="10">
                  <c:v>4.6183206106870198</c:v>
                </c:pt>
                <c:pt idx="11">
                  <c:v>-0.59541984732824405</c:v>
                </c:pt>
                <c:pt idx="12">
                  <c:v>-5.87786259541984</c:v>
                </c:pt>
                <c:pt idx="13">
                  <c:v>-12.4274809160305</c:v>
                </c:pt>
                <c:pt idx="14">
                  <c:v>-1.33587786259541</c:v>
                </c:pt>
                <c:pt idx="15">
                  <c:v>-0.44274809160305301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4B-42F5-AC37-91B9C7316B9E}"/>
            </c:ext>
          </c:extLst>
        </c:ser>
        <c:ser>
          <c:idx val="1"/>
          <c:order val="1"/>
          <c:tx>
            <c:strRef>
              <c:f>Sheet4!$C$2</c:f>
              <c:strCache>
                <c:ptCount val="1"/>
                <c:pt idx="0">
                  <c:v>45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Sheet4!$A$3:$A$21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cat>
          <c:val>
            <c:numRef>
              <c:f>Sheet4!$C$3:$C$21</c:f>
              <c:numCache>
                <c:formatCode>General</c:formatCode>
                <c:ptCount val="19"/>
                <c:pt idx="0">
                  <c:v>0</c:v>
                </c:pt>
                <c:pt idx="1">
                  <c:v>-0.51908396946564805</c:v>
                </c:pt>
                <c:pt idx="2">
                  <c:v>-0.60305343511450304</c:v>
                </c:pt>
                <c:pt idx="3">
                  <c:v>-54.030534351145</c:v>
                </c:pt>
                <c:pt idx="4">
                  <c:v>-43.977099236641202</c:v>
                </c:pt>
                <c:pt idx="5">
                  <c:v>2.7480916030534299</c:v>
                </c:pt>
                <c:pt idx="6">
                  <c:v>5.2061068702290001</c:v>
                </c:pt>
                <c:pt idx="7">
                  <c:v>67.381679389312893</c:v>
                </c:pt>
                <c:pt idx="8">
                  <c:v>15.7404580152671</c:v>
                </c:pt>
                <c:pt idx="9">
                  <c:v>-0.81679389312977102</c:v>
                </c:pt>
                <c:pt idx="10">
                  <c:v>9.1221374045801493</c:v>
                </c:pt>
                <c:pt idx="11">
                  <c:v>54.076335877862597</c:v>
                </c:pt>
                <c:pt idx="12">
                  <c:v>16.091603053435101</c:v>
                </c:pt>
                <c:pt idx="13">
                  <c:v>-1.6564885496183199</c:v>
                </c:pt>
                <c:pt idx="14">
                  <c:v>-40.091603053435101</c:v>
                </c:pt>
                <c:pt idx="15">
                  <c:v>-57.122137404580101</c:v>
                </c:pt>
                <c:pt idx="16">
                  <c:v>-1.7938931297709899</c:v>
                </c:pt>
                <c:pt idx="17">
                  <c:v>-0.62595419847328204</c:v>
                </c:pt>
                <c:pt idx="18">
                  <c:v>-0.38931297709923601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4B-42F5-AC37-91B9C7316B9E}"/>
            </c:ext>
          </c:extLst>
        </c:ser>
        <c:ser>
          <c:idx val="2"/>
          <c:order val="2"/>
          <c:tx>
            <c:strRef>
              <c:f>Sheet4!$D$2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Sheet4!$A$3:$A$21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cat>
          <c:val>
            <c:numRef>
              <c:f>Sheet4!$D$3:$D$21</c:f>
              <c:numCache>
                <c:formatCode>General</c:formatCode>
                <c:ptCount val="19"/>
                <c:pt idx="0">
                  <c:v>-0.43511450381679301</c:v>
                </c:pt>
                <c:pt idx="1">
                  <c:v>-0.42748091603053401</c:v>
                </c:pt>
                <c:pt idx="2">
                  <c:v>-98.114503816793899</c:v>
                </c:pt>
                <c:pt idx="3">
                  <c:v>-93.183206106870202</c:v>
                </c:pt>
                <c:pt idx="4">
                  <c:v>10.5190839694656</c:v>
                </c:pt>
                <c:pt idx="5">
                  <c:v>-3.2977099236641201</c:v>
                </c:pt>
                <c:pt idx="6">
                  <c:v>61.122137404580101</c:v>
                </c:pt>
                <c:pt idx="7">
                  <c:v>101.984732824427</c:v>
                </c:pt>
                <c:pt idx="8">
                  <c:v>8</c:v>
                </c:pt>
                <c:pt idx="9">
                  <c:v>-0.473282442748091</c:v>
                </c:pt>
                <c:pt idx="10">
                  <c:v>112.25190839694601</c:v>
                </c:pt>
                <c:pt idx="11">
                  <c:v>73.297709923664101</c:v>
                </c:pt>
                <c:pt idx="12">
                  <c:v>-3.16793893129771</c:v>
                </c:pt>
                <c:pt idx="13">
                  <c:v>-10.5725190839694</c:v>
                </c:pt>
                <c:pt idx="14">
                  <c:v>-121.816793893129</c:v>
                </c:pt>
                <c:pt idx="15">
                  <c:v>-6.5877862595419803</c:v>
                </c:pt>
                <c:pt idx="16">
                  <c:v>-0.244274809160305</c:v>
                </c:pt>
                <c:pt idx="17">
                  <c:v>-0.32061068702290002</c:v>
                </c:pt>
                <c:pt idx="18">
                  <c:v>-0.473282442748091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C4B-42F5-AC37-91B9C7316B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3434975"/>
        <c:axId val="1673436639"/>
      </c:lineChart>
      <c:catAx>
        <c:axId val="167343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436639"/>
        <c:crosses val="autoZero"/>
        <c:auto val="1"/>
        <c:lblAlgn val="ctr"/>
        <c:lblOffset val="100"/>
        <c:noMultiLvlLbl val="0"/>
      </c:catAx>
      <c:valAx>
        <c:axId val="1673436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43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5703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5703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fld id="{FA2E38B8-628F-43CD-885D-7EB3B11EAE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5703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7075" y="511175"/>
            <a:ext cx="3398838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1323172" y="3228559"/>
            <a:ext cx="7281882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5703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fld id="{D13E0BDE-D409-455E-AA09-549AB8B8DB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I2C=</a:t>
            </a:r>
            <a:r>
              <a:rPr lang="ko-KR" altLang="en-US"/>
              <a:t>아이 스퀘어 시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SCL</a:t>
            </a:r>
            <a:r>
              <a:rPr lang="ko-KR" altLang="en-US"/>
              <a:t>신호가 </a:t>
            </a:r>
            <a:r>
              <a:rPr lang="en-US" altLang="ko-KR"/>
              <a:t>High</a:t>
            </a:r>
            <a:r>
              <a:rPr lang="ko-KR" altLang="en-US"/>
              <a:t>를</a:t>
            </a:r>
            <a:r>
              <a:rPr lang="en-US" altLang="ko-KR" baseline="0"/>
              <a:t> </a:t>
            </a:r>
            <a:r>
              <a:rPr lang="ko-KR" altLang="en-US" baseline="0"/>
              <a:t>유지하고</a:t>
            </a:r>
            <a:r>
              <a:rPr lang="en-US" altLang="ko-KR" baseline="0"/>
              <a:t>, SDA</a:t>
            </a:r>
            <a:r>
              <a:rPr lang="ko-KR" altLang="en-US" baseline="0"/>
              <a:t>가 </a:t>
            </a:r>
            <a:r>
              <a:rPr lang="en-US" altLang="ko-KR" baseline="0"/>
              <a:t>Low</a:t>
            </a:r>
            <a:r>
              <a:rPr lang="ko-KR" altLang="en-US" baseline="0"/>
              <a:t>로 떨어지게 되면 시작 신호가 된다</a:t>
            </a:r>
            <a:r>
              <a:rPr lang="en-US" altLang="ko-KR" baseline="0"/>
              <a:t>.</a:t>
            </a:r>
          </a:p>
          <a:p>
            <a:pPr lvl="0">
              <a:defRPr/>
            </a:pPr>
            <a:r>
              <a:rPr lang="ko-KR" altLang="en-US" baseline="0"/>
              <a:t>반대로 </a:t>
            </a:r>
            <a:r>
              <a:rPr lang="en-US" altLang="ko-KR" baseline="0"/>
              <a:t>SDA</a:t>
            </a:r>
            <a:r>
              <a:rPr lang="ko-KR" altLang="en-US" baseline="0"/>
              <a:t>신호가 </a:t>
            </a:r>
            <a:r>
              <a:rPr lang="en-US" altLang="ko-KR" baseline="0"/>
              <a:t>High</a:t>
            </a:r>
            <a:r>
              <a:rPr lang="ko-KR" altLang="en-US" baseline="0"/>
              <a:t>로 올라가면 정지 신호가 된다</a:t>
            </a:r>
            <a:r>
              <a:rPr lang="en-US" altLang="ko-KR" baseline="0"/>
              <a:t>. </a:t>
            </a:r>
          </a:p>
          <a:p>
            <a:pPr lvl="0">
              <a:defRPr/>
            </a:pPr>
            <a:r>
              <a:rPr lang="ko-KR" altLang="en-US" baseline="0"/>
              <a:t>파란색은 </a:t>
            </a:r>
            <a:r>
              <a:rPr lang="en-US" altLang="ko-KR" baseline="0"/>
              <a:t>SCL</a:t>
            </a:r>
            <a:r>
              <a:rPr lang="ko-KR" altLang="en-US" baseline="0"/>
              <a:t>신호가 </a:t>
            </a:r>
            <a:r>
              <a:rPr lang="en-US" altLang="ko-KR" baseline="0"/>
              <a:t>Low</a:t>
            </a:r>
            <a:r>
              <a:rPr lang="ko-KR" altLang="en-US" baseline="0"/>
              <a:t>일때 </a:t>
            </a:r>
            <a:r>
              <a:rPr lang="en-US" altLang="ko-KR" baseline="0"/>
              <a:t>,SDA</a:t>
            </a:r>
            <a:r>
              <a:rPr lang="ko-KR" altLang="en-US" baseline="0"/>
              <a:t>신호를 비트 신호로 바꾸는 시간을 의미하며</a:t>
            </a:r>
            <a:r>
              <a:rPr lang="en-US" altLang="ko-KR" baseline="0"/>
              <a:t>,</a:t>
            </a:r>
          </a:p>
          <a:p>
            <a:pPr lvl="0">
              <a:defRPr/>
            </a:pPr>
            <a:r>
              <a:rPr lang="ko-KR" altLang="en-US" baseline="0"/>
              <a:t>초록색은 </a:t>
            </a:r>
            <a:r>
              <a:rPr lang="en-US" altLang="ko-KR" baseline="0"/>
              <a:t>SCL</a:t>
            </a:r>
            <a:r>
              <a:rPr lang="ko-KR" altLang="en-US" baseline="0"/>
              <a:t>신호가 </a:t>
            </a:r>
            <a:r>
              <a:rPr lang="en-US" altLang="ko-KR" baseline="0"/>
              <a:t>High</a:t>
            </a:r>
            <a:r>
              <a:rPr lang="ko-KR" altLang="en-US" baseline="0"/>
              <a:t>일때</a:t>
            </a:r>
            <a:r>
              <a:rPr lang="en-US" altLang="ko-KR" baseline="0"/>
              <a:t>,</a:t>
            </a:r>
            <a:r>
              <a:rPr lang="ko-KR" altLang="en-US" baseline="0"/>
              <a:t> </a:t>
            </a:r>
            <a:r>
              <a:rPr lang="en-US" altLang="ko-KR" baseline="0"/>
              <a:t>SDA</a:t>
            </a:r>
            <a:r>
              <a:rPr lang="ko-KR" altLang="en-US" baseline="0"/>
              <a:t>신호를 읽는 시간을 의미합니다</a:t>
            </a:r>
            <a:endParaRPr lang="en-US" altLang="ko-KR" baseline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시작 신호 뒤에 나오는 첫 </a:t>
            </a:r>
            <a:r>
              <a:rPr lang="en-US" altLang="ko-KR"/>
              <a:t>7</a:t>
            </a:r>
            <a:r>
              <a:rPr lang="ko-KR" altLang="en-US"/>
              <a:t>비트는 스레이브의 주소 값이어야만 하며</a:t>
            </a:r>
            <a:r>
              <a:rPr lang="en-US" altLang="ko-KR"/>
              <a:t>, 8</a:t>
            </a:r>
            <a:r>
              <a:rPr lang="ko-KR" altLang="en-US"/>
              <a:t>번째 비트는 데이터를 읽어오기 위한 신호인지</a:t>
            </a:r>
            <a:r>
              <a:rPr lang="en-US" altLang="ko-KR"/>
              <a:t>, </a:t>
            </a:r>
            <a:r>
              <a:rPr lang="ko-KR" altLang="en-US"/>
              <a:t>쓰기 위한 신호인지를 나타내는 비트로 사용된다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비트 데이터 전송 후에는 슬레이브에서 응답신호</a:t>
            </a:r>
            <a:r>
              <a:rPr lang="en-US" altLang="ko-KR"/>
              <a:t>(ACK)</a:t>
            </a:r>
            <a:r>
              <a:rPr lang="ko-KR" altLang="en-US"/>
              <a:t>를 만들어 수신을 확인해준다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응답신호 </a:t>
            </a:r>
            <a:r>
              <a:rPr lang="en-US" altLang="ko-KR"/>
              <a:t>ACK</a:t>
            </a:r>
            <a:r>
              <a:rPr lang="ko-KR" altLang="en-US"/>
              <a:t>의 경우</a:t>
            </a:r>
            <a:r>
              <a:rPr lang="en-US" altLang="ko-KR"/>
              <a:t>, </a:t>
            </a:r>
            <a:r>
              <a:rPr lang="ko-KR" altLang="en-US"/>
              <a:t>기본적으로 </a:t>
            </a:r>
            <a:r>
              <a:rPr lang="en-US" altLang="ko-KR"/>
              <a:t>Low</a:t>
            </a:r>
            <a:r>
              <a:rPr lang="ko-KR" altLang="en-US"/>
              <a:t>여야하며</a:t>
            </a:r>
            <a:r>
              <a:rPr lang="en-US" altLang="ko-KR"/>
              <a:t>, </a:t>
            </a:r>
            <a:r>
              <a:rPr lang="ko-KR" altLang="en-US"/>
              <a:t>만일 슬레이브가 데이터를 전송하는 상태에서 모든 데이터의 전송이 끝났을 경우에는 </a:t>
            </a:r>
            <a:r>
              <a:rPr lang="en-US" altLang="ko-KR"/>
              <a:t>High</a:t>
            </a:r>
            <a:r>
              <a:rPr lang="ko-KR" altLang="en-US"/>
              <a:t>상태가 된다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이를 </a:t>
            </a:r>
            <a:r>
              <a:rPr lang="en-US" altLang="ko-KR"/>
              <a:t>NACK</a:t>
            </a:r>
            <a:r>
              <a:rPr lang="ko-KR" altLang="en-US"/>
              <a:t>라고 하는데</a:t>
            </a:r>
            <a:r>
              <a:rPr lang="en-US" altLang="ko-KR"/>
              <a:t>, </a:t>
            </a:r>
            <a:r>
              <a:rPr lang="ko-KR" altLang="en-US"/>
              <a:t>이외의 경우에 </a:t>
            </a:r>
            <a:r>
              <a:rPr lang="en-US" altLang="ko-KR"/>
              <a:t>NACK</a:t>
            </a:r>
            <a:r>
              <a:rPr lang="ko-KR" altLang="en-US"/>
              <a:t>가 발생하는 경우는 통신 에러나 데이터 에러의 경우이다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cs typeface="Tahoma"/>
              </a:rPr>
              <a:t>permissible : </a:t>
            </a:r>
            <a:r>
              <a:rPr lang="ko-KR" altLang="en-US">
                <a:cs typeface="Tahoma"/>
              </a:rPr>
              <a:t>허용되는</a:t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김영탁 - 강의자료 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sz="2400" b="1">
                <a:solidFill>
                  <a:srgbClr val="993300"/>
                </a:solidFill>
                <a:latin typeface="Tahoma" pitchFamily="34" charset="0"/>
                <a:cs typeface="Tahoma" pitchFamily="34" charset="0"/>
              </a:defRPr>
            </a:lvl1pPr>
            <a:lvl2pPr marL="628650" indent="-285750" latinLnBrk="0">
              <a:defRPr sz="20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2pPr>
            <a:lvl3pPr marL="895350" indent="-228600" latinLnBrk="0">
              <a:defRPr sz="1800">
                <a:latin typeface="Tahoma" pitchFamily="34" charset="0"/>
                <a:cs typeface="Tahoma" pitchFamily="34" charset="0"/>
              </a:defRPr>
            </a:lvl3pPr>
            <a:lvl4pPr marL="1162050" indent="-314325" latinLnBrk="0">
              <a:defRPr sz="1600">
                <a:latin typeface="Tahoma" pitchFamily="34" charset="0"/>
                <a:cs typeface="Tahoma" pitchFamily="34" charset="0"/>
              </a:defRPr>
            </a:lvl4pPr>
            <a:lvl5pPr marL="1438275" indent="-228600" latinLnBrk="0">
              <a:defRPr sz="16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half" idx="1"/>
          </p:nvPr>
        </p:nvSpPr>
        <p:spPr>
          <a:xfrm>
            <a:off x="475614" y="342900"/>
            <a:ext cx="8211185" cy="6075045"/>
          </a:xfrm>
        </p:spPr>
        <p:txBody>
          <a:bodyPr/>
          <a:lstStyle>
            <a:lvl1pPr>
              <a:buFont typeface="Wingdings" pitchFamily="2" charset="2"/>
              <a:buChar char="u"/>
              <a:defRPr sz="2400">
                <a:latin typeface="Tahoma" pitchFamily="34" charset="0"/>
                <a:cs typeface="Tahoma" pitchFamily="34" charset="0"/>
              </a:defRPr>
            </a:lvl1pPr>
            <a:lvl2pPr marL="628650" indent="-285750">
              <a:buFont typeface="Wingdings" pitchFamily="2" charset="2"/>
              <a:buChar char="l"/>
              <a:defRPr sz="1800">
                <a:latin typeface="Tahoma" pitchFamily="34" charset="0"/>
                <a:cs typeface="Tahoma" pitchFamily="34" charset="0"/>
              </a:defRPr>
            </a:lvl2pPr>
            <a:lvl3pPr marL="895350" indent="-228600">
              <a:buFont typeface="Wingdings" pitchFamily="2" charset="2"/>
              <a:buChar char="§"/>
              <a:defRPr sz="1800">
                <a:latin typeface="Tahoma" pitchFamily="34" charset="0"/>
                <a:cs typeface="Tahoma" pitchFamily="34" charset="0"/>
              </a:defRPr>
            </a:lvl3pPr>
            <a:lvl4pPr marL="1076325" indent="-228600">
              <a:defRPr sz="1400">
                <a:latin typeface="Tahoma" pitchFamily="34" charset="0"/>
                <a:cs typeface="Tahoma" pitchFamily="34" charset="0"/>
              </a:defRPr>
            </a:lvl4pPr>
            <a:lvl5pPr marL="1257300" indent="-180975"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pic>
        <p:nvPicPr>
          <p:cNvPr id="12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5735782" y="6633885"/>
            <a:ext cx="342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  <a:p>
            <a:pPr algn="r">
              <a:defRPr/>
            </a:pP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228600"/>
            <a:ext cx="8229600" cy="8382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8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16205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9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25730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109663"/>
            <a:ext cx="82296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800" b="1" kern="1200">
          <a:solidFill>
            <a:srgbClr val="0000CC"/>
          </a:solidFill>
          <a:latin typeface="+mn-ea"/>
          <a:ea typeface="+mn-ea"/>
          <a:cs typeface="Tahoma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u"/>
        <a:defRPr sz="2400" b="1" kern="1200">
          <a:solidFill>
            <a:srgbClr val="993300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 b="1" kern="1200">
          <a:solidFill>
            <a:srgbClr val="0000CC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tl.y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oogle-cartographer-ros.readthedocs.io/en/latest/assets_writer.html" TargetMode="External"/><Relationship Id="rId3" Type="http://schemas.openxmlformats.org/officeDocument/2006/relationships/hyperlink" Target="https://ichi.pro/ko/google-cartographer-mich-rplidarwa-raspberry-pileul-sayonghan-2d-maeping-186147659465925" TargetMode="External"/><Relationship Id="rId7" Type="http://schemas.openxmlformats.org/officeDocument/2006/relationships/hyperlink" Target="https://www.youtube.com/watch?v=GzZGl0kzGOM&amp;feature=youtu.be" TargetMode="External"/><Relationship Id="rId2" Type="http://schemas.openxmlformats.org/officeDocument/2006/relationships/hyperlink" Target="https://google-cartographer.readthedocs.io/en/late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lab-uva.github.io/autonomousracing/assets/files/SLAM.pdf" TargetMode="External"/><Relationship Id="rId5" Type="http://schemas.openxmlformats.org/officeDocument/2006/relationships/hyperlink" Target="https://elecs.tistory.com/296" TargetMode="External"/><Relationship Id="rId4" Type="http://schemas.openxmlformats.org/officeDocument/2006/relationships/hyperlink" Target="https://github.com/cartographer-project/cartographer_ro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670" y="1343144"/>
            <a:ext cx="8314660" cy="1470025"/>
          </a:xfr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107763" dir="2700000" algn="ctr" rotWithShape="0">
              <a:srgbClr val="33CCFF"/>
            </a:outerShdw>
          </a:effectLst>
        </p:spPr>
        <p:txBody>
          <a:bodyPr tIns="0" bIns="0">
            <a:normAutofit/>
          </a:bodyPr>
          <a:lstStyle/>
          <a:p>
            <a:pPr eaLnBrk="1" hangingPunct="1">
              <a:defRPr/>
            </a:pPr>
            <a:r>
              <a:rPr lang="ko-KR" altLang="en-US" dirty="0">
                <a:latin typeface="맑은 고딕"/>
                <a:ea typeface="맑은 고딕"/>
              </a:rPr>
              <a:t>자율주행 자동차 </a:t>
            </a:r>
            <a:r>
              <a:rPr lang="ko-KR" altLang="en-US" dirty="0" err="1">
                <a:latin typeface="맑은 고딕"/>
                <a:ea typeface="맑은 고딕"/>
              </a:rPr>
              <a:t>해커톤</a:t>
            </a:r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459779" name="Rectangle 3"/>
          <p:cNvSpPr>
            <a:spLocks noChangeArrowheads="1"/>
          </p:cNvSpPr>
          <p:nvPr/>
        </p:nvSpPr>
        <p:spPr>
          <a:xfrm>
            <a:off x="615259" y="637154"/>
            <a:ext cx="3105715" cy="541337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anchor="ctr"/>
          <a:lstStyle/>
          <a:p>
            <a:pPr algn="l">
              <a:defRPr/>
            </a:pPr>
            <a:r>
              <a:rPr lang="en-US" altLang="ko-KR" sz="2000" b="1">
                <a:solidFill>
                  <a:srgbClr val="990000"/>
                </a:solidFill>
              </a:rPr>
              <a:t>YU-ANTL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>
          <a:xfrm>
            <a:off x="1276350" y="4022725"/>
            <a:ext cx="6937375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800000"/>
              </a:buClr>
              <a:buFont typeface="Wingdings"/>
              <a:buNone/>
              <a:defRPr/>
            </a:pPr>
            <a:r>
              <a:rPr lang="en-US" altLang="ko-KR" sz="1800" dirty="0"/>
              <a:t>February 15 , 2021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/>
              <a:buNone/>
              <a:defRPr/>
            </a:pPr>
            <a:endParaRPr lang="en-US" altLang="ko-KR" sz="1800" dirty="0"/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/>
              <a:buNone/>
              <a:defRPr/>
            </a:pPr>
            <a:r>
              <a:rPr lang="en-US" altLang="ko-KR" sz="1600" dirty="0"/>
              <a:t>Advanced Networking Technology Lab. (YU-ANTL)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/>
              <a:buNone/>
              <a:defRPr/>
            </a:pPr>
            <a:r>
              <a:rPr lang="en-US" altLang="ko-KR" sz="1600" dirty="0"/>
              <a:t>Dept. of Information &amp; Comm. </a:t>
            </a:r>
            <a:r>
              <a:rPr lang="en-US" altLang="ko-KR" sz="1600" dirty="0" err="1"/>
              <a:t>Eng</a:t>
            </a:r>
            <a:r>
              <a:rPr lang="en-US" altLang="ko-KR" sz="1600" dirty="0"/>
              <a:t>, Junior in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/>
              <a:buNone/>
              <a:defRPr/>
            </a:pPr>
            <a:r>
              <a:rPr lang="en-US" altLang="ko-KR" sz="1600" dirty="0" err="1"/>
              <a:t>Yeungnam</a:t>
            </a:r>
            <a:r>
              <a:rPr lang="en-US" altLang="ko-KR" sz="1600" dirty="0"/>
              <a:t> University, KOREA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/>
              <a:buNone/>
              <a:defRPr/>
            </a:pPr>
            <a:r>
              <a:rPr lang="en-US" altLang="ko-KR" sz="1200" dirty="0"/>
              <a:t>(Tel : +82-53-810-3940;  Fax : +82-53-810-4742; </a:t>
            </a:r>
            <a:r>
              <a:rPr lang="en-US" altLang="ko-KR" sz="1200" dirty="0">
                <a:hlinkClick r:id="rId3"/>
              </a:rPr>
              <a:t>http://antl.yu.ac.kr/</a:t>
            </a:r>
            <a:r>
              <a:rPr lang="en-US" altLang="ko-KR" sz="1200" dirty="0"/>
              <a:t>)</a:t>
            </a:r>
          </a:p>
        </p:txBody>
      </p:sp>
      <p:pic>
        <p:nvPicPr>
          <p:cNvPr id="6149" name="Picture 5" descr="chunma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16400" y="3002410"/>
            <a:ext cx="855663" cy="855662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safety </a:t>
            </a:r>
            <a:r>
              <a:rPr lang="ko-KR" altLang="en-US"/>
              <a:t>토픽 </a:t>
            </a:r>
            <a:r>
              <a:rPr lang="en-US" altLang="ko-KR"/>
              <a:t>subscriber </a:t>
            </a:r>
            <a:r>
              <a:rPr lang="ko-KR" altLang="en-US"/>
              <a:t>유무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실제 적용 결과</a:t>
            </a:r>
            <a:r>
              <a:rPr lang="en-US" altLang="ko-KR"/>
              <a:t>	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9524" y="1622818"/>
            <a:ext cx="6584951" cy="470971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468686" y="4040188"/>
            <a:ext cx="2174875" cy="476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35086" y="5748337"/>
            <a:ext cx="2174875" cy="476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pPr lvl="0">
              <a:defRPr/>
            </a:pPr>
            <a:r>
              <a:rPr lang="en-US" altLang="ko-KR" dirty="0"/>
              <a:t>IMU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r>
              <a:rPr lang="en-US" altLang="ko-KR" dirty="0"/>
              <a:t>MPU-6050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 Sensor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665550-6CAD-4F08-84A8-6C4115CE6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9" y="1655966"/>
            <a:ext cx="6496050" cy="254317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41A88D4-D5D5-435F-9D46-A4B9E5CEEEB1}"/>
              </a:ext>
            </a:extLst>
          </p:cNvPr>
          <p:cNvSpPr/>
          <p:nvPr/>
        </p:nvSpPr>
        <p:spPr>
          <a:xfrm>
            <a:off x="789162" y="3250545"/>
            <a:ext cx="867205" cy="849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3E8046-B451-4DCE-8CA3-E20C0935230A}"/>
              </a:ext>
            </a:extLst>
          </p:cNvPr>
          <p:cNvSpPr/>
          <p:nvPr/>
        </p:nvSpPr>
        <p:spPr>
          <a:xfrm>
            <a:off x="457200" y="4276038"/>
            <a:ext cx="8051800" cy="60016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500" dirty="0">
              <a:latin typeface="Tahoma"/>
            </a:endParaRPr>
          </a:p>
          <a:p>
            <a:pPr algn="l">
              <a:defRPr/>
            </a:pPr>
            <a:r>
              <a:rPr lang="en-US" altLang="ko-KR" dirty="0"/>
              <a:t>3</a:t>
            </a:r>
            <a:r>
              <a:rPr lang="ko-KR" altLang="en-US" dirty="0"/>
              <a:t>축 가속도 센서와 </a:t>
            </a:r>
            <a:r>
              <a:rPr lang="en-US" altLang="ko-KR" dirty="0"/>
              <a:t>3</a:t>
            </a:r>
            <a:r>
              <a:rPr lang="ko-KR" altLang="en-US" dirty="0"/>
              <a:t>축 </a:t>
            </a:r>
            <a:r>
              <a:rPr lang="ko-KR" altLang="en-US" dirty="0" err="1"/>
              <a:t>자이로</a:t>
            </a:r>
            <a:r>
              <a:rPr lang="ko-KR" altLang="en-US" dirty="0"/>
              <a:t> 센서를 조합한 후 각각의 센서 출력을 내보내는 장치로써</a:t>
            </a:r>
            <a:r>
              <a:rPr lang="en-US" altLang="ko-KR" dirty="0"/>
              <a:t> roll, pitch, yaw</a:t>
            </a:r>
            <a:r>
              <a:rPr lang="ko-KR" altLang="en-US" dirty="0"/>
              <a:t>의 기울어진 각도를 구할 수 있음</a:t>
            </a:r>
            <a:r>
              <a:rPr lang="en-US" altLang="ko-KR" dirty="0"/>
              <a:t>!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5B346C6-0D48-41C3-8138-C55011BF256D}"/>
              </a:ext>
            </a:extLst>
          </p:cNvPr>
          <p:cNvSpPr/>
          <p:nvPr/>
        </p:nvSpPr>
        <p:spPr>
          <a:xfrm>
            <a:off x="4088251" y="4882101"/>
            <a:ext cx="507345" cy="4450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FB75D8-A462-42FD-AACA-45812D1AEA68}"/>
              </a:ext>
            </a:extLst>
          </p:cNvPr>
          <p:cNvSpPr/>
          <p:nvPr/>
        </p:nvSpPr>
        <p:spPr>
          <a:xfrm>
            <a:off x="457200" y="5373198"/>
            <a:ext cx="8051800" cy="38472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500" dirty="0">
              <a:latin typeface="Tahoma"/>
            </a:endParaRPr>
          </a:p>
          <a:p>
            <a:pPr algn="l">
              <a:defRPr/>
            </a:pPr>
            <a:r>
              <a:rPr lang="ko-KR" altLang="en-US" dirty="0"/>
              <a:t>실제 </a:t>
            </a:r>
            <a:r>
              <a:rPr lang="en-US" altLang="ko-KR" dirty="0" err="1"/>
              <a:t>mushr</a:t>
            </a:r>
            <a:r>
              <a:rPr lang="en-US" altLang="ko-KR" dirty="0"/>
              <a:t> </a:t>
            </a:r>
            <a:r>
              <a:rPr lang="ko-KR" altLang="en-US" dirty="0"/>
              <a:t>차체에 부착하여 자율 주행 중 코너 회전 시 속도를 제어할 수 있게 됨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61198" t="22172" r="2314" b="37974"/>
          <a:stretch/>
        </p:blipFill>
        <p:spPr>
          <a:xfrm>
            <a:off x="7152968" y="2108985"/>
            <a:ext cx="1897589" cy="16371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36842" y="6299201"/>
            <a:ext cx="19527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https://mechaworld.tistory.com/11</a:t>
            </a:r>
          </a:p>
        </p:txBody>
      </p:sp>
    </p:spTree>
    <p:extLst>
      <p:ext uri="{BB962C8B-B14F-4D97-AF65-F5344CB8AC3E}">
        <p14:creationId xmlns:p14="http://schemas.microsoft.com/office/powerpoint/2010/main" val="22636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MPU-6050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1856" y="5969777"/>
            <a:ext cx="80162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dirty="0"/>
              <a:t>https://m.blog.naver.com/yuyyulee/220323559541</a:t>
            </a:r>
            <a:endParaRPr lang="en-US" altLang="ko-KR" sz="900" dirty="0"/>
          </a:p>
          <a:p>
            <a:pPr algn="l"/>
            <a:r>
              <a:rPr lang="en-US" altLang="ko-KR" sz="900" dirty="0"/>
              <a:t>https://en.wikipedia.org/wiki/I%C2%B2C</a:t>
            </a:r>
          </a:p>
          <a:p>
            <a:pPr algn="l"/>
            <a:r>
              <a:rPr lang="en-US" altLang="ko-KR" sz="900" dirty="0"/>
              <a:t>https://embedscope.com/103</a:t>
            </a:r>
            <a:endParaRPr lang="ko-KR" altLang="en-US" sz="9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" y="3795034"/>
            <a:ext cx="8610600" cy="1552575"/>
          </a:xfrm>
          <a:prstGeom prst="rect">
            <a:avLst/>
          </a:prstGeom>
        </p:spPr>
      </p:pic>
      <p:pic>
        <p:nvPicPr>
          <p:cNvPr id="8" name="그림 7" descr="[en] Arduino + Unity + MPU 6050 : using gyroscope to control Unity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96" b="78333" l="11432" r="326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8" t="31718" r="67347" b="22059"/>
          <a:stretch/>
        </p:blipFill>
        <p:spPr>
          <a:xfrm rot="16200000">
            <a:off x="3704164" y="1468943"/>
            <a:ext cx="1754721" cy="23897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00500" y="2888380"/>
            <a:ext cx="561975" cy="581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5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MPU-6050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1856" y="6130553"/>
            <a:ext cx="8016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dirty="0"/>
              <a:t>https://m.blog.naver.com/yuyyulee/220323559541</a:t>
            </a:r>
            <a:endParaRPr lang="en-US" altLang="ko-KR" sz="900" dirty="0"/>
          </a:p>
          <a:p>
            <a:pPr algn="l"/>
            <a:r>
              <a:rPr lang="en-US" altLang="ko-KR" sz="900" dirty="0"/>
              <a:t>https://embedscope.com/103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955" y="1664360"/>
            <a:ext cx="5573840" cy="42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0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MPU6050.py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40659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0079" y="1221328"/>
            <a:ext cx="804672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dirty="0">
                <a:solidFill>
                  <a:srgbClr val="FF00FF"/>
                </a:solidFill>
                <a:latin typeface="Tahoma"/>
                <a:ea typeface="굴림"/>
                <a:cs typeface="Tahoma"/>
              </a:rPr>
              <a:t>class</a:t>
            </a:r>
            <a:r>
              <a:rPr lang="en-US" altLang="ko-KR" dirty="0">
                <a:solidFill>
                  <a:schemeClr val="accent6"/>
                </a:solidFill>
                <a:latin typeface="Tahoma"/>
                <a:ea typeface="굴림"/>
                <a:cs typeface="Tahoma"/>
              </a:rPr>
              <a:t> </a:t>
            </a:r>
            <a:r>
              <a:rPr lang="en-US" altLang="ko-KR" dirty="0">
                <a:latin typeface="Tahoma"/>
                <a:ea typeface="굴림"/>
                <a:cs typeface="Tahoma"/>
              </a:rPr>
              <a:t>MPU6050</a:t>
            </a:r>
            <a:r>
              <a:rPr lang="en-US" altLang="ko-KR" dirty="0">
                <a:cs typeface="Tahoma"/>
              </a:rPr>
              <a:t>:</a:t>
            </a:r>
          </a:p>
          <a:p>
            <a:pPr lvl="1" algn="l">
              <a:defRPr/>
            </a:pPr>
            <a:r>
              <a:rPr lang="en-US" altLang="ko-KR" dirty="0">
                <a:solidFill>
                  <a:srgbClr val="FF00FF"/>
                </a:solidFill>
              </a:rPr>
              <a:t>def</a:t>
            </a:r>
            <a:r>
              <a:rPr lang="en-US" altLang="ko-KR" dirty="0"/>
              <a:t> __</a:t>
            </a:r>
            <a:r>
              <a:rPr lang="en-US" altLang="ko-KR" dirty="0" err="1"/>
              <a:t>init</a:t>
            </a:r>
            <a:r>
              <a:rPr lang="en-US" altLang="ko-KR" dirty="0"/>
              <a:t>__(self, address)</a:t>
            </a:r>
            <a:endParaRPr lang="en-US" altLang="ko-KR" dirty="0">
              <a:cs typeface="Tahoma"/>
            </a:endParaRPr>
          </a:p>
          <a:p>
            <a:pPr lvl="1" algn="l">
              <a:defRPr/>
            </a:pPr>
            <a:r>
              <a:rPr lang="en-US" altLang="ko-KR" dirty="0">
                <a:solidFill>
                  <a:srgbClr val="FF00FF"/>
                </a:solidFill>
              </a:rPr>
              <a:t>def</a:t>
            </a:r>
            <a:r>
              <a:rPr lang="en-US" altLang="ko-KR" dirty="0"/>
              <a:t> read_i2c_word(self, register)</a:t>
            </a:r>
          </a:p>
          <a:p>
            <a:pPr lvl="1" algn="l">
              <a:defRPr/>
            </a:pPr>
            <a:r>
              <a:rPr lang="en-US" altLang="ko-KR" dirty="0">
                <a:solidFill>
                  <a:srgbClr val="FF00FF"/>
                </a:solidFill>
              </a:rPr>
              <a:t>def</a:t>
            </a:r>
            <a:r>
              <a:rPr lang="en-US" altLang="ko-KR" dirty="0"/>
              <a:t> </a:t>
            </a:r>
            <a:r>
              <a:rPr lang="en-US" altLang="ko-KR" dirty="0" err="1"/>
              <a:t>get_temp</a:t>
            </a:r>
            <a:r>
              <a:rPr lang="en-US" altLang="ko-KR" dirty="0"/>
              <a:t>(self)</a:t>
            </a:r>
          </a:p>
          <a:p>
            <a:pPr lvl="1" algn="l">
              <a:defRPr/>
            </a:pPr>
            <a:r>
              <a:rPr lang="en-US" altLang="ko-KR" dirty="0">
                <a:solidFill>
                  <a:srgbClr val="FF00FF"/>
                </a:solidFill>
              </a:rPr>
              <a:t>def</a:t>
            </a:r>
            <a:r>
              <a:rPr lang="en-US" altLang="ko-KR" dirty="0"/>
              <a:t> </a:t>
            </a:r>
            <a:r>
              <a:rPr lang="en-US" altLang="ko-KR" dirty="0" err="1"/>
              <a:t>set_gyro_range</a:t>
            </a:r>
            <a:r>
              <a:rPr lang="en-US" altLang="ko-KR" dirty="0"/>
              <a:t>(self, </a:t>
            </a:r>
            <a:r>
              <a:rPr lang="en-US" altLang="ko-KR" dirty="0" err="1"/>
              <a:t>gyro_range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solidFill>
                  <a:srgbClr val="FF00FF"/>
                </a:solidFill>
              </a:rPr>
              <a:t>def</a:t>
            </a:r>
            <a:r>
              <a:rPr lang="en-US" altLang="ko-KR" dirty="0"/>
              <a:t> </a:t>
            </a:r>
            <a:r>
              <a:rPr lang="en-US" altLang="ko-KR" dirty="0" err="1"/>
              <a:t>read_gyro_range</a:t>
            </a:r>
            <a:r>
              <a:rPr lang="en-US" altLang="ko-KR" dirty="0"/>
              <a:t>(self, raw = False)</a:t>
            </a:r>
            <a:br>
              <a:rPr lang="en-US" altLang="ko-KR" dirty="0"/>
            </a:br>
            <a:r>
              <a:rPr lang="en-US" altLang="ko-KR" dirty="0">
                <a:solidFill>
                  <a:srgbClr val="FF00FF"/>
                </a:solidFill>
              </a:rPr>
              <a:t>def</a:t>
            </a:r>
            <a:r>
              <a:rPr lang="en-US" altLang="ko-KR" dirty="0"/>
              <a:t> </a:t>
            </a:r>
            <a:r>
              <a:rPr lang="en-US" altLang="ko-KR" dirty="0" err="1"/>
              <a:t>get_gyro_data</a:t>
            </a:r>
            <a:r>
              <a:rPr lang="en-US" altLang="ko-KR" dirty="0"/>
              <a:t>(self)</a:t>
            </a:r>
            <a:endParaRPr lang="en-US" altLang="ko-KR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198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MPU6050.py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8460" y="6307764"/>
            <a:ext cx="82628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https://invensense.tdk.com/wp-content/uploads/2015/02/MPU-6000-Register-Map1.pdf</a:t>
            </a:r>
            <a:endParaRPr lang="ko-KR" altLang="en-US" sz="9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88124"/>
          <a:stretch/>
        </p:blipFill>
        <p:spPr>
          <a:xfrm>
            <a:off x="836134" y="3321961"/>
            <a:ext cx="7139356" cy="35506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CD47A-BD4F-40B8-A6BE-13334AA8FB44}"/>
              </a:ext>
            </a:extLst>
          </p:cNvPr>
          <p:cNvSpPr/>
          <p:nvPr/>
        </p:nvSpPr>
        <p:spPr>
          <a:xfrm>
            <a:off x="742544" y="5625540"/>
            <a:ext cx="7972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register map</a:t>
            </a:r>
            <a:r>
              <a:rPr lang="ko-KR" altLang="en-US" dirty="0"/>
              <a:t>에서 구성하는 주소를</a:t>
            </a:r>
            <a:r>
              <a:rPr lang="en-US" altLang="ko-KR" dirty="0"/>
              <a:t> </a:t>
            </a:r>
            <a:r>
              <a:rPr lang="ko-KR" altLang="en-US" dirty="0"/>
              <a:t>지정하며</a:t>
            </a:r>
            <a:r>
              <a:rPr lang="en-US" altLang="ko-KR" dirty="0"/>
              <a:t>,</a:t>
            </a:r>
            <a:r>
              <a:rPr lang="ko-KR" altLang="en-US" dirty="0"/>
              <a:t> 해당 주소의 데이터 값이 들어옴 </a:t>
            </a:r>
            <a:endParaRPr lang="en-US" altLang="ko-KR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62293" y="5117633"/>
            <a:ext cx="0" cy="4981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04" y="1283737"/>
            <a:ext cx="1552575" cy="1809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50230"/>
          <a:stretch/>
        </p:blipFill>
        <p:spPr>
          <a:xfrm>
            <a:off x="838504" y="3677027"/>
            <a:ext cx="7139356" cy="14879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43230" y="3677027"/>
            <a:ext cx="982494" cy="1487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MPU6050.py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00" y="2501716"/>
            <a:ext cx="6748426" cy="302866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2508" y="6286255"/>
            <a:ext cx="63426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900" dirty="0"/>
              <a:t>http://makeshare.org/bbs/board.php?bo_table=arduinosensor&amp;wr_id=47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40" y="1321557"/>
            <a:ext cx="2846762" cy="933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537" y="1321557"/>
            <a:ext cx="21621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latin typeface="Tahoma"/>
                <a:ea typeface="굴림"/>
                <a:cs typeface="Tahoma"/>
              </a:rPr>
              <a:t>init</a:t>
            </a:r>
            <a:r>
              <a:rPr lang="en-US" altLang="ko-KR" dirty="0">
                <a:latin typeface="Tahoma"/>
                <a:ea typeface="굴림"/>
                <a:cs typeface="Tahoma"/>
              </a:rPr>
              <a:t>()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7201" y="1625347"/>
            <a:ext cx="8051800" cy="103105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500" dirty="0">
              <a:latin typeface="Tahoma"/>
            </a:endParaRPr>
          </a:p>
          <a:p>
            <a:pPr algn="l">
              <a:defRPr/>
            </a:pPr>
            <a:r>
              <a:rPr lang="en-US" altLang="ko-KR" dirty="0">
                <a:solidFill>
                  <a:srgbClr val="FF00FF"/>
                </a:solidFill>
                <a:cs typeface="Tahoma"/>
              </a:rPr>
              <a:t>def</a:t>
            </a:r>
            <a:r>
              <a:rPr lang="en-US" altLang="ko-KR" dirty="0">
                <a:cs typeface="Tahoma"/>
              </a:rPr>
              <a:t> __</a:t>
            </a:r>
            <a:r>
              <a:rPr lang="en-US" altLang="ko-KR" dirty="0" err="1">
                <a:cs typeface="Tahoma"/>
              </a:rPr>
              <a:t>init</a:t>
            </a:r>
            <a:r>
              <a:rPr lang="en-US" altLang="ko-KR" dirty="0">
                <a:cs typeface="Tahoma"/>
              </a:rPr>
              <a:t>__(self, address):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cs typeface="Tahoma"/>
              </a:rPr>
              <a:t>self.address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address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연결 주소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= 0x68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cs typeface="Tahoma"/>
              </a:rPr>
              <a:t>self.bus.write_byte_data</a:t>
            </a:r>
            <a:r>
              <a:rPr lang="en-US" altLang="ko-KR" dirty="0">
                <a:cs typeface="Tahoma"/>
              </a:rPr>
              <a:t>(</a:t>
            </a:r>
            <a:r>
              <a:rPr lang="en-US" altLang="ko-KR" dirty="0" err="1">
                <a:cs typeface="Tahoma"/>
              </a:rPr>
              <a:t>self.address</a:t>
            </a:r>
            <a:r>
              <a:rPr lang="en-US" altLang="ko-KR" dirty="0">
                <a:cs typeface="Tahoma"/>
              </a:rPr>
              <a:t>, self.PWR_MGMT_1,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0x00</a:t>
            </a:r>
            <a:r>
              <a:rPr lang="en-US" altLang="ko-KR" dirty="0">
                <a:cs typeface="Tahoma"/>
              </a:rPr>
              <a:t>)</a:t>
            </a:r>
            <a:endParaRPr lang="en-US" altLang="ko-KR" sz="500" dirty="0">
              <a:cs typeface="Tahoma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MPU6050.py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810B30-5A9C-4161-A713-7940F442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563" y="1702771"/>
            <a:ext cx="2431485" cy="570516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A5FEE3-64EC-46E8-8FEF-0E2326160C19}"/>
              </a:ext>
            </a:extLst>
          </p:cNvPr>
          <p:cNvCxnSpPr/>
          <p:nvPr/>
        </p:nvCxnSpPr>
        <p:spPr>
          <a:xfrm flipV="1">
            <a:off x="4766015" y="2003898"/>
            <a:ext cx="1208547" cy="3891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A7C971-852E-4EF5-A418-3F19DBFB0EF6}"/>
              </a:ext>
            </a:extLst>
          </p:cNvPr>
          <p:cNvSpPr/>
          <p:nvPr/>
        </p:nvSpPr>
        <p:spPr>
          <a:xfrm>
            <a:off x="331659" y="6299079"/>
            <a:ext cx="86846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https://openmaker.tistory.com/42</a:t>
            </a:r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824" y="2888567"/>
            <a:ext cx="3996718" cy="153986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A5FEE3-64EC-46E8-8FEF-0E2326160C19}"/>
              </a:ext>
            </a:extLst>
          </p:cNvPr>
          <p:cNvCxnSpPr>
            <a:endCxn id="2" idx="0"/>
          </p:cNvCxnSpPr>
          <p:nvPr/>
        </p:nvCxnSpPr>
        <p:spPr>
          <a:xfrm>
            <a:off x="4443271" y="2075094"/>
            <a:ext cx="2192912" cy="8134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704277" y="4032226"/>
            <a:ext cx="311285" cy="330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84" y="3443537"/>
            <a:ext cx="4388863" cy="15317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A5FEE3-64EC-46E8-8FEF-0E2326160C19}"/>
              </a:ext>
            </a:extLst>
          </p:cNvPr>
          <p:cNvCxnSpPr>
            <a:endCxn id="11" idx="0"/>
          </p:cNvCxnSpPr>
          <p:nvPr/>
        </p:nvCxnSpPr>
        <p:spPr>
          <a:xfrm flipH="1">
            <a:off x="2346116" y="2607129"/>
            <a:ext cx="7978" cy="8364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30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latin typeface="Tahoma"/>
                <a:ea typeface="굴림"/>
                <a:cs typeface="Tahoma"/>
              </a:rPr>
              <a:t>read_i2c_word()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7201" y="1625347"/>
            <a:ext cx="8051800" cy="261610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500" dirty="0">
              <a:latin typeface="Tahoma"/>
            </a:endParaRPr>
          </a:p>
          <a:p>
            <a:pPr algn="l">
              <a:defRPr/>
            </a:pPr>
            <a:r>
              <a:rPr lang="en-US" altLang="ko-KR" dirty="0" err="1">
                <a:solidFill>
                  <a:srgbClr val="FF00FF"/>
                </a:solidFill>
                <a:cs typeface="Tahoma"/>
              </a:rPr>
              <a:t>def</a:t>
            </a:r>
            <a:r>
              <a:rPr lang="en-US" altLang="ko-KR" dirty="0">
                <a:cs typeface="Tahoma"/>
              </a:rPr>
              <a:t> read_i2c_word(self, register):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두개의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i2c 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레지스터를 읽고 결합하는 함수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 registers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로부터 데이터 읽기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high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self.bus.read_byte_data</a:t>
            </a:r>
            <a:r>
              <a:rPr lang="en-US" altLang="ko-KR" dirty="0">
                <a:cs typeface="Tahoma"/>
              </a:rPr>
              <a:t>(</a:t>
            </a:r>
            <a:r>
              <a:rPr lang="en-US" altLang="ko-KR" dirty="0" err="1">
                <a:cs typeface="Tahoma"/>
              </a:rPr>
              <a:t>self.address</a:t>
            </a:r>
            <a:r>
              <a:rPr lang="en-US" altLang="ko-KR" dirty="0">
                <a:cs typeface="Tahoma"/>
              </a:rPr>
              <a:t>, register)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 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첫번째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register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의 데이터 읽기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low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self.bus.read_byte_data</a:t>
            </a:r>
            <a:r>
              <a:rPr lang="en-US" altLang="ko-KR" dirty="0">
                <a:cs typeface="Tahoma"/>
              </a:rPr>
              <a:t>(</a:t>
            </a:r>
            <a:r>
              <a:rPr lang="en-US" altLang="ko-KR" dirty="0" err="1">
                <a:cs typeface="Tahoma"/>
              </a:rPr>
              <a:t>self.address</a:t>
            </a:r>
            <a:r>
              <a:rPr lang="en-US" altLang="ko-KR" dirty="0">
                <a:cs typeface="Tahoma"/>
              </a:rPr>
              <a:t>, register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+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 1</a:t>
            </a:r>
            <a:r>
              <a:rPr lang="en-US" altLang="ko-KR" dirty="0">
                <a:cs typeface="Tahoma"/>
              </a:rPr>
              <a:t>)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두번째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register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의 데이터 읽기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value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(high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&lt;&lt;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8</a:t>
            </a:r>
            <a:r>
              <a:rPr lang="en-US" altLang="ko-KR" dirty="0">
                <a:cs typeface="Tahoma"/>
              </a:rPr>
              <a:t>)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+</a:t>
            </a:r>
            <a:r>
              <a:rPr lang="en-US" altLang="ko-KR" dirty="0">
                <a:cs typeface="Tahoma"/>
              </a:rPr>
              <a:t> low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 value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를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high/low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로 구성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if</a:t>
            </a:r>
            <a:r>
              <a:rPr lang="en-US" altLang="ko-KR" dirty="0">
                <a:cs typeface="Tahoma"/>
              </a:rPr>
              <a:t> (value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&gt;=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0x8000</a:t>
            </a:r>
            <a:r>
              <a:rPr lang="en-US" altLang="ko-KR" dirty="0">
                <a:cs typeface="Tahoma"/>
              </a:rPr>
              <a:t>):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#0x8000=(10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진수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)32768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값일 때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,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return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–</a:t>
            </a:r>
            <a:r>
              <a:rPr lang="en-US" altLang="ko-KR" dirty="0">
                <a:cs typeface="Tahoma"/>
              </a:rPr>
              <a:t>((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65535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–</a:t>
            </a:r>
            <a:r>
              <a:rPr lang="en-US" altLang="ko-KR" dirty="0">
                <a:cs typeface="Tahoma"/>
              </a:rPr>
              <a:t> value)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+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1</a:t>
            </a:r>
            <a:r>
              <a:rPr lang="en-US" altLang="ko-KR" dirty="0">
                <a:cs typeface="Tahoma"/>
              </a:rPr>
              <a:t>)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#(10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진수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)65535=0xffff 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에서 계산하여 반환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solidFill>
                  <a:srgbClr val="FF00FF"/>
                </a:solidFill>
                <a:cs typeface="Tahoma"/>
              </a:rPr>
              <a:t>        else</a:t>
            </a:r>
            <a:r>
              <a:rPr lang="en-US" altLang="ko-KR" dirty="0">
                <a:cs typeface="Tahoma"/>
              </a:rPr>
              <a:t>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return</a:t>
            </a:r>
            <a:r>
              <a:rPr lang="en-US" altLang="ko-KR" dirty="0">
                <a:cs typeface="Tahoma"/>
              </a:rPr>
              <a:t> value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결합된 읽기 결과를 반환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endParaRPr lang="en-US" altLang="ko-KR" sz="500" dirty="0">
              <a:cs typeface="Tahom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A7C971-852E-4EF5-A418-3F19DBFB0EF6}"/>
              </a:ext>
            </a:extLst>
          </p:cNvPr>
          <p:cNvSpPr/>
          <p:nvPr/>
        </p:nvSpPr>
        <p:spPr>
          <a:xfrm>
            <a:off x="331659" y="6299079"/>
            <a:ext cx="86846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https://openmaker.tistory.com/42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084" y="4376325"/>
            <a:ext cx="2015917" cy="16149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399471"/>
            <a:ext cx="1737722" cy="63388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59AE9C2-5B56-45FE-8377-4812F7F5702F}"/>
              </a:ext>
            </a:extLst>
          </p:cNvPr>
          <p:cNvSpPr txBox="1">
            <a:spLocks/>
          </p:cNvSpPr>
          <p:nvPr/>
        </p:nvSpPr>
        <p:spPr bwMode="auto">
          <a:xfrm>
            <a:off x="609600" y="427038"/>
            <a:ext cx="82296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/>
              <a:t>MPU6050.py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48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Outline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초음파 센서 노드 계획</a:t>
            </a:r>
          </a:p>
          <a:p>
            <a:pPr lvl="0">
              <a:defRPr/>
            </a:pPr>
            <a:r>
              <a:rPr lang="en-US" altLang="ko-KR"/>
              <a:t>safety </a:t>
            </a:r>
            <a:r>
              <a:rPr lang="ko-KR" altLang="en-US"/>
              <a:t>토픽 </a:t>
            </a:r>
            <a:r>
              <a:rPr lang="en-US" altLang="ko-KR"/>
              <a:t>subscriber </a:t>
            </a:r>
            <a:r>
              <a:rPr lang="ko-KR" altLang="en-US"/>
              <a:t>유무</a:t>
            </a:r>
            <a:endParaRPr lang="en-US" altLang="ko-KR">
              <a:latin typeface="Tahoma"/>
              <a:ea typeface="맑은 고딕"/>
              <a:cs typeface="Tahoma"/>
            </a:endParaRPr>
          </a:p>
          <a:p>
            <a:pPr marL="342900" lvl="0" indent="-342900" algn="l" rtl="0" eaLnBrk="0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/>
              <a:buChar char="u"/>
              <a:defRPr/>
            </a:pPr>
            <a:r>
              <a:rPr lang="en-US" altLang="ko-KR">
                <a:latin typeface="Tahoma"/>
                <a:ea typeface="맑은 고딕"/>
                <a:cs typeface="Tahoma"/>
              </a:rPr>
              <a:t>IMU</a:t>
            </a:r>
          </a:p>
          <a:p>
            <a:pPr lvl="0">
              <a:defRPr/>
            </a:pPr>
            <a:r>
              <a:rPr lang="en-US" altLang="ko-KR"/>
              <a:t>cartographer</a:t>
            </a:r>
            <a:r>
              <a:rPr lang="ko-KR" altLang="en-US"/>
              <a:t>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en-US" altLang="ko-KR"/>
              <a:t>- </a:t>
            </a:r>
            <a:r>
              <a:rPr lang="en-US" altLang="ko-KR" sz="2400"/>
              <a:t>Technical Overview</a:t>
            </a:r>
          </a:p>
          <a:p>
            <a:pPr lvl="0">
              <a:defRPr/>
            </a:pPr>
            <a:r>
              <a:rPr lang="en-US" altLang="ko-KR"/>
              <a:t>cartographer</a:t>
            </a:r>
            <a:r>
              <a:rPr lang="ko-KR" altLang="en-US"/>
              <a:t>의 적용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- install</a:t>
            </a:r>
            <a:br>
              <a:rPr lang="en-US" altLang="ko-KR"/>
            </a:br>
            <a:r>
              <a:rPr lang="en-US" altLang="ko-KR"/>
              <a:t>- demo</a:t>
            </a:r>
          </a:p>
          <a:p>
            <a:pPr lvl="0">
              <a:defRPr/>
            </a:pPr>
            <a:r>
              <a:rPr lang="en-US" altLang="ko-KR"/>
              <a:t>Reference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latin typeface="Tahoma"/>
                <a:ea typeface="굴림"/>
                <a:cs typeface="Tahoma"/>
              </a:rPr>
              <a:t>get_temp</a:t>
            </a:r>
            <a:r>
              <a:rPr lang="en-US" altLang="ko-KR" dirty="0">
                <a:latin typeface="Tahoma"/>
                <a:ea typeface="굴림"/>
                <a:cs typeface="Tahoma"/>
              </a:rPr>
              <a:t>()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7201" y="1625347"/>
            <a:ext cx="8051800" cy="153888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500" dirty="0">
              <a:latin typeface="Tahoma"/>
            </a:endParaRPr>
          </a:p>
          <a:p>
            <a:pPr algn="l">
              <a:defRPr/>
            </a:pPr>
            <a:r>
              <a:rPr lang="en-US" altLang="ko-KR" dirty="0" err="1">
                <a:solidFill>
                  <a:srgbClr val="FF00FF"/>
                </a:solidFill>
                <a:cs typeface="Tahoma"/>
              </a:rPr>
              <a:t>def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get_temp</a:t>
            </a:r>
            <a:r>
              <a:rPr lang="en-US" altLang="ko-KR" dirty="0">
                <a:cs typeface="Tahoma"/>
              </a:rPr>
              <a:t>(self):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#MPU-6050 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보드의 온도 센서에서 온도 가져오는 함수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cs typeface="Tahoma"/>
              </a:rPr>
              <a:t>raw_temp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self.read_i2c_word(self.TEMP_OUT0)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#raw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값 가져오기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endParaRPr lang="en-US" altLang="ko-KR" dirty="0"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cs typeface="Tahoma"/>
              </a:rPr>
              <a:t>actual_temp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(</a:t>
            </a:r>
            <a:r>
              <a:rPr lang="en-US" altLang="ko-KR" dirty="0" err="1">
                <a:cs typeface="Tahoma"/>
              </a:rPr>
              <a:t>raw_temp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/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340</a:t>
            </a:r>
            <a:r>
              <a:rPr lang="en-US" altLang="ko-KR" dirty="0">
                <a:cs typeface="Tahoma"/>
              </a:rPr>
              <a:t>)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+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36.53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실제 온도를 섭씨로 변환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endParaRPr lang="en-US" altLang="ko-KR" dirty="0"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return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actual_temp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섭씨 온도 반환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endParaRPr lang="en-US" altLang="ko-KR" sz="500" dirty="0">
              <a:cs typeface="Tahom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A7C971-852E-4EF5-A418-3F19DBFB0EF6}"/>
              </a:ext>
            </a:extLst>
          </p:cNvPr>
          <p:cNvSpPr/>
          <p:nvPr/>
        </p:nvSpPr>
        <p:spPr>
          <a:xfrm>
            <a:off x="331659" y="6299079"/>
            <a:ext cx="86846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https://openmaker.tistory.com/42</a:t>
            </a:r>
            <a:endParaRPr lang="ko-KR" altLang="en-US" sz="9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43E2B2C-307D-43DE-A5D2-06B63ACC865F}"/>
              </a:ext>
            </a:extLst>
          </p:cNvPr>
          <p:cNvSpPr txBox="1">
            <a:spLocks/>
          </p:cNvSpPr>
          <p:nvPr/>
        </p:nvSpPr>
        <p:spPr bwMode="auto">
          <a:xfrm>
            <a:off x="609600" y="427038"/>
            <a:ext cx="82296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/>
              <a:t>MPU6050.py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1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latin typeface="Tahoma"/>
                <a:ea typeface="굴림"/>
                <a:cs typeface="Tahoma"/>
              </a:rPr>
              <a:t>set_gyro_range</a:t>
            </a:r>
            <a:r>
              <a:rPr lang="en-US" altLang="ko-KR" dirty="0">
                <a:latin typeface="Tahoma"/>
                <a:ea typeface="굴림"/>
                <a:cs typeface="Tahoma"/>
              </a:rPr>
              <a:t>()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7201" y="1625347"/>
            <a:ext cx="8051800" cy="153888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500" dirty="0">
              <a:latin typeface="Tahoma"/>
            </a:endParaRPr>
          </a:p>
          <a:p>
            <a:pPr algn="l">
              <a:defRPr/>
            </a:pPr>
            <a:r>
              <a:rPr lang="en-US" altLang="ko-KR" dirty="0" err="1">
                <a:solidFill>
                  <a:srgbClr val="FF00FF"/>
                </a:solidFill>
                <a:cs typeface="Tahoma"/>
              </a:rPr>
              <a:t>def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set_gyro_range</a:t>
            </a:r>
            <a:r>
              <a:rPr lang="en-US" altLang="ko-KR" dirty="0">
                <a:cs typeface="Tahoma"/>
              </a:rPr>
              <a:t>(self, </a:t>
            </a:r>
            <a:r>
              <a:rPr lang="en-US" altLang="ko-KR" dirty="0" err="1">
                <a:cs typeface="Tahoma"/>
              </a:rPr>
              <a:t>gyro_range</a:t>
            </a:r>
            <a:r>
              <a:rPr lang="en-US" altLang="ko-KR" dirty="0">
                <a:cs typeface="Tahoma"/>
              </a:rPr>
              <a:t>):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gyroscope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범위를 설정하는 함수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 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먼저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0x00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으로 변경한 후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, 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나중에 올바른 값을 씀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cs typeface="Tahoma"/>
              </a:rPr>
              <a:t>self.bus.write_byte_data</a:t>
            </a:r>
            <a:r>
              <a:rPr lang="en-US" altLang="ko-KR" dirty="0">
                <a:cs typeface="Tahoma"/>
              </a:rPr>
              <a:t>(</a:t>
            </a:r>
            <a:r>
              <a:rPr lang="en-US" altLang="ko-KR" dirty="0" err="1">
                <a:cs typeface="Tahoma"/>
              </a:rPr>
              <a:t>self.address</a:t>
            </a:r>
            <a:r>
              <a:rPr lang="en-US" altLang="ko-KR" dirty="0">
                <a:cs typeface="Tahoma"/>
              </a:rPr>
              <a:t>, </a:t>
            </a:r>
            <a:r>
              <a:rPr lang="en-US" altLang="ko-KR" dirty="0" err="1">
                <a:cs typeface="Tahoma"/>
              </a:rPr>
              <a:t>self.GYRO_CONFIG</a:t>
            </a:r>
            <a:r>
              <a:rPr lang="en-US" altLang="ko-KR" dirty="0">
                <a:cs typeface="Tahoma"/>
              </a:rPr>
              <a:t>,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0x00</a:t>
            </a:r>
            <a:r>
              <a:rPr lang="en-US" altLang="ko-KR" dirty="0">
                <a:cs typeface="Tahoma"/>
              </a:rPr>
              <a:t>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 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새 범위를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GYRO_CONFIG register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에 씀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cs typeface="Tahoma"/>
              </a:rPr>
              <a:t>self.bus.write_byte_data</a:t>
            </a:r>
            <a:r>
              <a:rPr lang="en-US" altLang="ko-KR" dirty="0">
                <a:cs typeface="Tahoma"/>
              </a:rPr>
              <a:t>(</a:t>
            </a:r>
            <a:r>
              <a:rPr lang="en-US" altLang="ko-KR" dirty="0" err="1">
                <a:cs typeface="Tahoma"/>
              </a:rPr>
              <a:t>self.address</a:t>
            </a:r>
            <a:r>
              <a:rPr lang="en-US" altLang="ko-KR" dirty="0">
                <a:cs typeface="Tahoma"/>
              </a:rPr>
              <a:t>, </a:t>
            </a:r>
            <a:r>
              <a:rPr lang="en-US" altLang="ko-KR" dirty="0" err="1">
                <a:cs typeface="Tahoma"/>
              </a:rPr>
              <a:t>self.GYRO_CONFIG</a:t>
            </a:r>
            <a:r>
              <a:rPr lang="en-US" altLang="ko-KR" dirty="0">
                <a:cs typeface="Tahoma"/>
              </a:rPr>
              <a:t>, </a:t>
            </a:r>
            <a:r>
              <a:rPr lang="en-US" altLang="ko-KR" dirty="0" err="1">
                <a:cs typeface="Tahoma"/>
              </a:rPr>
              <a:t>gyro_range</a:t>
            </a:r>
            <a:r>
              <a:rPr lang="en-US" altLang="ko-KR" dirty="0">
                <a:cs typeface="Tahoma"/>
              </a:rPr>
              <a:t>)</a:t>
            </a:r>
          </a:p>
          <a:p>
            <a:pPr algn="l">
              <a:defRPr/>
            </a:pPr>
            <a:endParaRPr lang="en-US" altLang="ko-KR" sz="500" dirty="0">
              <a:cs typeface="Tahom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A7C971-852E-4EF5-A418-3F19DBFB0EF6}"/>
              </a:ext>
            </a:extLst>
          </p:cNvPr>
          <p:cNvSpPr/>
          <p:nvPr/>
        </p:nvSpPr>
        <p:spPr>
          <a:xfrm>
            <a:off x="331659" y="6299079"/>
            <a:ext cx="86846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https://openmaker.tistory.com/42</a:t>
            </a:r>
            <a:endParaRPr lang="ko-KR" altLang="en-US" sz="9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EF4A4B5-C67F-4537-8AF4-F29B572BF2A8}"/>
              </a:ext>
            </a:extLst>
          </p:cNvPr>
          <p:cNvSpPr txBox="1">
            <a:spLocks/>
          </p:cNvSpPr>
          <p:nvPr/>
        </p:nvSpPr>
        <p:spPr bwMode="auto">
          <a:xfrm>
            <a:off x="609600" y="427038"/>
            <a:ext cx="82296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 pitchFamily="34" charset="0"/>
                <a:ea typeface="맑은 고딕" pitchFamily="50" charset="-127"/>
                <a:cs typeface="Tahoma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/>
              <a:t>MPU6050.py</a:t>
            </a:r>
            <a:endParaRPr kumimoji="0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1562"/>
          <a:stretch/>
        </p:blipFill>
        <p:spPr>
          <a:xfrm>
            <a:off x="3787808" y="3657600"/>
            <a:ext cx="2253069" cy="30824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A5FEE3-64EC-46E8-8FEF-0E2326160C19}"/>
              </a:ext>
            </a:extLst>
          </p:cNvPr>
          <p:cNvCxnSpPr>
            <a:endCxn id="2" idx="0"/>
          </p:cNvCxnSpPr>
          <p:nvPr/>
        </p:nvCxnSpPr>
        <p:spPr>
          <a:xfrm>
            <a:off x="4912468" y="3064213"/>
            <a:ext cx="1875" cy="5933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latin typeface="Tahoma"/>
                <a:ea typeface="굴림"/>
                <a:cs typeface="Tahoma"/>
              </a:rPr>
              <a:t>read_gyro_range</a:t>
            </a:r>
            <a:r>
              <a:rPr lang="en-US" altLang="ko-KR" dirty="0">
                <a:latin typeface="Tahoma"/>
                <a:ea typeface="굴림"/>
                <a:cs typeface="Tahoma"/>
              </a:rPr>
              <a:t>()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7201" y="1625347"/>
            <a:ext cx="8051800" cy="390876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500" dirty="0">
              <a:latin typeface="Tahoma"/>
            </a:endParaRPr>
          </a:p>
          <a:p>
            <a:pPr algn="l">
              <a:defRPr/>
            </a:pPr>
            <a:r>
              <a:rPr lang="en-US" altLang="ko-KR" dirty="0" err="1">
                <a:solidFill>
                  <a:srgbClr val="FF00FF"/>
                </a:solidFill>
                <a:cs typeface="Tahoma"/>
              </a:rPr>
              <a:t>def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read_gyro_range</a:t>
            </a:r>
            <a:r>
              <a:rPr lang="en-US" altLang="ko-KR" dirty="0">
                <a:cs typeface="Tahoma"/>
              </a:rPr>
              <a:t>(self, raw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False):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자이로스코프가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설정된 범위를 읽는 함수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cs typeface="Tahoma"/>
              </a:rPr>
              <a:t>raw_data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self.bus.read_byte_data</a:t>
            </a:r>
            <a:r>
              <a:rPr lang="en-US" altLang="ko-KR" dirty="0">
                <a:cs typeface="Tahoma"/>
              </a:rPr>
              <a:t>(</a:t>
            </a:r>
            <a:r>
              <a:rPr lang="en-US" altLang="ko-KR" dirty="0" err="1">
                <a:cs typeface="Tahoma"/>
              </a:rPr>
              <a:t>self.address</a:t>
            </a:r>
            <a:r>
              <a:rPr lang="en-US" altLang="ko-KR" dirty="0">
                <a:cs typeface="Tahoma"/>
              </a:rPr>
              <a:t>, </a:t>
            </a:r>
            <a:r>
              <a:rPr lang="en-US" altLang="ko-KR" dirty="0" err="1">
                <a:cs typeface="Tahoma"/>
              </a:rPr>
              <a:t>self.GYRO_CONFIG</a:t>
            </a:r>
            <a:r>
              <a:rPr lang="en-US" altLang="ko-KR" dirty="0">
                <a:cs typeface="Tahoma"/>
              </a:rPr>
              <a:t>)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#raw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값 가져오기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“””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자이로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센서값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입력 범위를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250, 500, 1000, 2000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으로 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조정가능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”””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if</a:t>
            </a:r>
            <a:r>
              <a:rPr lang="en-US" altLang="ko-KR" dirty="0">
                <a:cs typeface="Tahoma"/>
              </a:rPr>
              <a:t> raw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is</a:t>
            </a:r>
            <a:r>
              <a:rPr lang="en-US" altLang="ko-KR" dirty="0">
                <a:cs typeface="Tahoma"/>
              </a:rPr>
              <a:t> True: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#raw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가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True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라면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,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return </a:t>
            </a:r>
            <a:r>
              <a:rPr lang="en-US" altLang="ko-KR" dirty="0" err="1">
                <a:cs typeface="Tahoma"/>
              </a:rPr>
              <a:t>raw_data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#GYRO_CONFIG </a:t>
            </a:r>
            <a:r>
              <a:rPr lang="en-US" altLang="ko-KR" dirty="0" err="1">
                <a:solidFill>
                  <a:srgbClr val="FF0000"/>
                </a:solidFill>
                <a:cs typeface="Tahoma"/>
              </a:rPr>
              <a:t>registe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에서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raw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값을 반환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solidFill>
                  <a:srgbClr val="FF00FF"/>
                </a:solidFill>
                <a:cs typeface="Tahoma"/>
              </a:rPr>
              <a:t>elif</a:t>
            </a:r>
            <a:r>
              <a:rPr lang="en-US" altLang="ko-KR" dirty="0">
                <a:cs typeface="Tahoma"/>
              </a:rPr>
              <a:t> raw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is</a:t>
            </a:r>
            <a:r>
              <a:rPr lang="en-US" altLang="ko-KR" dirty="0">
                <a:cs typeface="Tahoma"/>
              </a:rPr>
              <a:t> False: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#raw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가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False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라면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,(250,500,1000,2000,-1)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값을 반환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if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raw_data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==</a:t>
            </a:r>
            <a:r>
              <a:rPr lang="en-US" altLang="ko-KR" dirty="0">
                <a:cs typeface="Tahoma"/>
              </a:rPr>
              <a:t> self.GYRO_RANGE_250DEG: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return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250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 err="1">
                <a:solidFill>
                  <a:srgbClr val="FF00FF"/>
                </a:solidFill>
                <a:cs typeface="Tahoma"/>
              </a:rPr>
              <a:t>elif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raw_data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==</a:t>
            </a:r>
            <a:r>
              <a:rPr lang="en-US" altLang="ko-KR" dirty="0">
                <a:cs typeface="Tahoma"/>
              </a:rPr>
              <a:t> self.GYRO_RANGE_500DEG: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return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500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 err="1">
                <a:solidFill>
                  <a:srgbClr val="FF00FF"/>
                </a:solidFill>
                <a:cs typeface="Tahoma"/>
              </a:rPr>
              <a:t>elif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raw_data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==</a:t>
            </a:r>
            <a:r>
              <a:rPr lang="en-US" altLang="ko-KR" dirty="0">
                <a:cs typeface="Tahoma"/>
              </a:rPr>
              <a:t> self.GYRO_RANGE_1000DEG: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return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1000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 err="1">
                <a:solidFill>
                  <a:srgbClr val="FF00FF"/>
                </a:solidFill>
                <a:cs typeface="Tahoma"/>
              </a:rPr>
              <a:t>elif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raw_data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==</a:t>
            </a:r>
            <a:r>
              <a:rPr lang="en-US" altLang="ko-KR" dirty="0">
                <a:cs typeface="Tahoma"/>
              </a:rPr>
              <a:t> self.GYRO_RANGE_2000DEG: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return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2000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else</a:t>
            </a:r>
            <a:r>
              <a:rPr lang="en-US" altLang="ko-KR" dirty="0">
                <a:cs typeface="Tahoma"/>
              </a:rPr>
              <a:t>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return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-1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반환값이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-1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이라면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,</a:t>
            </a:r>
          </a:p>
          <a:p>
            <a:pPr algn="l">
              <a:defRPr/>
            </a:pPr>
            <a:endParaRPr lang="en-US" altLang="ko-KR" sz="500" dirty="0">
              <a:cs typeface="Tahom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A7C971-852E-4EF5-A418-3F19DBFB0EF6}"/>
              </a:ext>
            </a:extLst>
          </p:cNvPr>
          <p:cNvSpPr/>
          <p:nvPr/>
        </p:nvSpPr>
        <p:spPr>
          <a:xfrm>
            <a:off x="331659" y="6299079"/>
            <a:ext cx="86846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https://openmaker.tistory.com/42</a:t>
            </a:r>
            <a:endParaRPr lang="ko-KR" altLang="en-US" sz="9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CAD29C7-BD88-4A30-92B9-E055579E2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MPU6050.py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833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latin typeface="Tahoma"/>
                <a:ea typeface="굴림"/>
                <a:cs typeface="Tahoma"/>
              </a:rPr>
              <a:t>get_gyro_data</a:t>
            </a:r>
            <a:r>
              <a:rPr lang="en-US" altLang="ko-KR" dirty="0">
                <a:latin typeface="Tahoma"/>
                <a:ea typeface="굴림"/>
                <a:cs typeface="Tahoma"/>
              </a:rPr>
              <a:t>()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7201" y="1625347"/>
            <a:ext cx="8051800" cy="2539157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500" dirty="0">
              <a:latin typeface="Tahoma"/>
            </a:endParaRPr>
          </a:p>
          <a:p>
            <a:pPr algn="l">
              <a:defRPr/>
            </a:pPr>
            <a:r>
              <a:rPr lang="en-US" altLang="ko-KR" dirty="0">
                <a:solidFill>
                  <a:srgbClr val="FF00FF"/>
                </a:solidFill>
                <a:cs typeface="Tahoma"/>
              </a:rPr>
              <a:t>def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get_gyro_data</a:t>
            </a:r>
            <a:r>
              <a:rPr lang="en-US" altLang="ko-KR" dirty="0">
                <a:cs typeface="Tahoma"/>
              </a:rPr>
              <a:t>(self):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"""Gets and returns the X, Y and Z values from the gyroscope.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Returns the read values in a dictionary.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"""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 Read the raw data from the MPU-6050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x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self.read_i2c_word(self.GYRO_XOUT0)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y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self.read_i2c_word(self.GYRO_YOUT0)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z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self.read_i2c_word(self.GYRO_ZOUT0)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#x, y, z 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자이로센서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출력값을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읽어옴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cs typeface="Tahoma"/>
              </a:rPr>
              <a:t>gyro_scale_modifier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None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</a:t>
            </a:r>
            <a:r>
              <a:rPr lang="en-US" altLang="ko-KR" dirty="0" err="1">
                <a:cs typeface="Tahoma"/>
              </a:rPr>
              <a:t>gyro_range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self.read_gyro_range</a:t>
            </a:r>
            <a:r>
              <a:rPr lang="en-US" altLang="ko-KR" dirty="0">
                <a:cs typeface="Tahoma"/>
              </a:rPr>
              <a:t>(True)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#range 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읽어옴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MPU6050.py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A7C971-852E-4EF5-A418-3F19DBFB0EF6}"/>
              </a:ext>
            </a:extLst>
          </p:cNvPr>
          <p:cNvSpPr/>
          <p:nvPr/>
        </p:nvSpPr>
        <p:spPr>
          <a:xfrm>
            <a:off x="331659" y="6299079"/>
            <a:ext cx="86846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https://openmaker.tistory.com/42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558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latin typeface="Tahoma"/>
                <a:ea typeface="굴림"/>
                <a:cs typeface="Tahoma"/>
              </a:rPr>
              <a:t>get_gyro_data</a:t>
            </a:r>
            <a:r>
              <a:rPr lang="en-US" altLang="ko-KR" dirty="0">
                <a:latin typeface="Tahoma"/>
                <a:ea typeface="굴림"/>
                <a:cs typeface="Tahoma"/>
              </a:rPr>
              <a:t>(continue)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7201" y="1625347"/>
            <a:ext cx="8108662" cy="404726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if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gyro_range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==</a:t>
            </a:r>
            <a:r>
              <a:rPr lang="en-US" altLang="ko-KR" dirty="0">
                <a:cs typeface="Tahoma"/>
              </a:rPr>
              <a:t> self.GYRO_RANGE_250DEG: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 err="1">
                <a:cs typeface="Tahoma"/>
              </a:rPr>
              <a:t>gyro_scale_modifier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self.GYRO_SCALE_MODIFIER_250DEG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 err="1">
                <a:solidFill>
                  <a:srgbClr val="FF00FF"/>
                </a:solidFill>
                <a:cs typeface="Tahoma"/>
              </a:rPr>
              <a:t>elif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gyro_range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==</a:t>
            </a:r>
            <a:r>
              <a:rPr lang="en-US" altLang="ko-KR" dirty="0">
                <a:cs typeface="Tahoma"/>
              </a:rPr>
              <a:t> self.GYRO_RANGE_500DEG: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 err="1">
                <a:cs typeface="Tahoma"/>
              </a:rPr>
              <a:t>gyro_scale_modifier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self.GYRO_SCALE_MODIFIER_500DEG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 err="1">
                <a:solidFill>
                  <a:srgbClr val="FF00FF"/>
                </a:solidFill>
                <a:cs typeface="Tahoma"/>
              </a:rPr>
              <a:t>elif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gyro_range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==</a:t>
            </a:r>
            <a:r>
              <a:rPr lang="en-US" altLang="ko-KR" dirty="0">
                <a:cs typeface="Tahoma"/>
              </a:rPr>
              <a:t> self.GYRO_RANGE_1000DEG: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 err="1">
                <a:cs typeface="Tahoma"/>
              </a:rPr>
              <a:t>gyro_scale_modifier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self.GYRO_SCALE_MODIFIER_1000DEG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 err="1">
                <a:solidFill>
                  <a:srgbClr val="FF00FF"/>
                </a:solidFill>
                <a:cs typeface="Tahoma"/>
              </a:rPr>
              <a:t>elif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gyro_range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==</a:t>
            </a:r>
            <a:r>
              <a:rPr lang="en-US" altLang="ko-KR" dirty="0">
                <a:cs typeface="Tahoma"/>
              </a:rPr>
              <a:t> self.GYRO_RANGE_2000DEG: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 err="1">
                <a:cs typeface="Tahoma"/>
              </a:rPr>
              <a:t>gyro_scale_modifier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self.GYRO_SCALE_MODIFIER_2000DEG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else</a:t>
            </a:r>
            <a:r>
              <a:rPr lang="en-US" altLang="ko-KR" dirty="0">
                <a:cs typeface="Tahoma"/>
              </a:rPr>
              <a:t>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print("</a:t>
            </a:r>
            <a:r>
              <a:rPr lang="en-US" altLang="ko-KR" dirty="0" err="1">
                <a:cs typeface="Tahoma"/>
              </a:rPr>
              <a:t>Unkown</a:t>
            </a:r>
            <a:r>
              <a:rPr lang="en-US" altLang="ko-KR" dirty="0">
                <a:cs typeface="Tahoma"/>
              </a:rPr>
              <a:t> range - </a:t>
            </a:r>
            <a:r>
              <a:rPr lang="en-US" altLang="ko-KR" dirty="0" err="1">
                <a:cs typeface="Tahoma"/>
              </a:rPr>
              <a:t>gyro_scale_modifier</a:t>
            </a:r>
            <a:r>
              <a:rPr lang="en-US" altLang="ko-KR" dirty="0">
                <a:cs typeface="Tahoma"/>
              </a:rPr>
              <a:t> set to self.GYRO_SCALE_MODIFIER_250DEG")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    </a:t>
            </a:r>
            <a:r>
              <a:rPr lang="en-US" altLang="ko-KR" dirty="0" err="1">
                <a:cs typeface="Tahoma"/>
              </a:rPr>
              <a:t>gyro_scale_modifier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self.GYRO_SCALE_MODIFIER_250DEG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 </a:t>
            </a:r>
            <a:r>
              <a:rPr lang="en-US" altLang="ko-KR" dirty="0" err="1">
                <a:solidFill>
                  <a:srgbClr val="FF0000"/>
                </a:solidFill>
                <a:cs typeface="Tahoma"/>
              </a:rPr>
              <a:t>gyro_range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에 따라서 </a:t>
            </a:r>
            <a:r>
              <a:rPr lang="en-US" altLang="ko-KR" dirty="0" err="1">
                <a:solidFill>
                  <a:srgbClr val="FF0000"/>
                </a:solidFill>
                <a:cs typeface="Tahoma"/>
              </a:rPr>
              <a:t>gyro_scale_modifier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(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민감도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)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값을 설정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범위밖이면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250DEG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로 설정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x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x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/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gyro_scale_modifier</a:t>
            </a:r>
            <a:endParaRPr lang="en-US" altLang="ko-KR" dirty="0"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y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y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/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gyro_scale_modifier</a:t>
            </a:r>
            <a:endParaRPr lang="en-US" altLang="ko-KR" dirty="0"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z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z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/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gyro_scale_modifier</a:t>
            </a:r>
            <a:endParaRPr lang="en-US" altLang="ko-KR" dirty="0"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 x, y, z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에 </a:t>
            </a:r>
            <a:r>
              <a:rPr lang="en-US" altLang="ko-KR" dirty="0" err="1">
                <a:solidFill>
                  <a:srgbClr val="FF0000"/>
                </a:solidFill>
                <a:cs typeface="Tahoma"/>
              </a:rPr>
              <a:t>gyro_scale_modifier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(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민감도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)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를 나누어 값 추출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       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return</a:t>
            </a:r>
            <a:r>
              <a:rPr lang="en-US" altLang="ko-KR" dirty="0">
                <a:cs typeface="Tahoma"/>
              </a:rPr>
              <a:t> {'x': x, 'y': y, 'z': z}</a:t>
            </a:r>
          </a:p>
          <a:p>
            <a:pPr algn="l">
              <a:defRPr/>
            </a:pPr>
            <a:endParaRPr lang="en-US" altLang="ko-KR" sz="500" dirty="0">
              <a:latin typeface="Tahoma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MPU6050.py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A7C971-852E-4EF5-A418-3F19DBFB0EF6}"/>
              </a:ext>
            </a:extLst>
          </p:cNvPr>
          <p:cNvSpPr/>
          <p:nvPr/>
        </p:nvSpPr>
        <p:spPr>
          <a:xfrm>
            <a:off x="331659" y="6299079"/>
            <a:ext cx="86846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https://openmaker.tistory.com/42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0993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latin typeface="Tahoma"/>
                <a:ea typeface="굴림"/>
                <a:cs typeface="Tahoma"/>
              </a:rPr>
              <a:t>main()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7201" y="1625347"/>
            <a:ext cx="8051800" cy="297004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500" dirty="0">
              <a:latin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sensor = MPU6050(0x68)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</a:t>
            </a:r>
          </a:p>
          <a:p>
            <a:pPr algn="l">
              <a:defRPr/>
            </a:pPr>
            <a:r>
              <a:rPr lang="en-US" altLang="ko-KR" dirty="0">
                <a:solidFill>
                  <a:srgbClr val="FF00FF"/>
                </a:solidFill>
                <a:cs typeface="Tahoma"/>
              </a:rPr>
              <a:t>while</a:t>
            </a:r>
            <a:r>
              <a:rPr lang="en-US" altLang="ko-KR" dirty="0">
                <a:cs typeface="Tahoma"/>
              </a:rPr>
              <a:t> True: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</a:t>
            </a:r>
            <a:r>
              <a:rPr lang="en-US" altLang="ko-KR" dirty="0" err="1">
                <a:cs typeface="Tahoma"/>
              </a:rPr>
              <a:t>gyro_data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sensor.get_gyro_data</a:t>
            </a:r>
            <a:r>
              <a:rPr lang="en-US" altLang="ko-KR" dirty="0">
                <a:cs typeface="Tahoma"/>
              </a:rPr>
              <a:t>()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자이로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 센서 값 </a:t>
            </a:r>
            <a:r>
              <a:rPr lang="ko-KR" altLang="en-US" dirty="0" err="1">
                <a:solidFill>
                  <a:srgbClr val="FF0000"/>
                </a:solidFill>
                <a:cs typeface="Tahoma"/>
              </a:rPr>
              <a:t>받아옴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   temp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=</a:t>
            </a:r>
            <a:r>
              <a:rPr lang="en-US" altLang="ko-KR" dirty="0">
                <a:cs typeface="Tahoma"/>
              </a:rPr>
              <a:t> </a:t>
            </a:r>
            <a:r>
              <a:rPr lang="en-US" altLang="ko-KR" dirty="0" err="1">
                <a:cs typeface="Tahoma"/>
              </a:rPr>
              <a:t>sensor.get_temp</a:t>
            </a:r>
            <a:r>
              <a:rPr lang="en-US" altLang="ko-KR" dirty="0">
                <a:cs typeface="Tahoma"/>
              </a:rPr>
              <a:t>()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print("Gyroscope data")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print("x: "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+</a:t>
            </a:r>
            <a:r>
              <a:rPr lang="en-US" altLang="ko-KR" dirty="0">
                <a:cs typeface="Tahoma"/>
              </a:rPr>
              <a:t> str(</a:t>
            </a:r>
            <a:r>
              <a:rPr lang="en-US" altLang="ko-KR" dirty="0" err="1">
                <a:cs typeface="Tahoma"/>
              </a:rPr>
              <a:t>gyro_data</a:t>
            </a:r>
            <a:r>
              <a:rPr lang="en-US" altLang="ko-KR" dirty="0">
                <a:cs typeface="Tahoma"/>
              </a:rPr>
              <a:t>['x']))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print("y: "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+</a:t>
            </a:r>
            <a:r>
              <a:rPr lang="en-US" altLang="ko-KR" dirty="0">
                <a:cs typeface="Tahoma"/>
              </a:rPr>
              <a:t> str(</a:t>
            </a:r>
            <a:r>
              <a:rPr lang="en-US" altLang="ko-KR" dirty="0" err="1">
                <a:cs typeface="Tahoma"/>
              </a:rPr>
              <a:t>gyro_data</a:t>
            </a:r>
            <a:r>
              <a:rPr lang="en-US" altLang="ko-KR" dirty="0">
                <a:cs typeface="Tahoma"/>
              </a:rPr>
              <a:t>['y']))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print("z: " </a:t>
            </a:r>
            <a:r>
              <a:rPr lang="en-US" altLang="ko-KR" dirty="0">
                <a:solidFill>
                  <a:srgbClr val="FF00FF"/>
                </a:solidFill>
                <a:cs typeface="Tahoma"/>
              </a:rPr>
              <a:t>+</a:t>
            </a:r>
            <a:r>
              <a:rPr lang="en-US" altLang="ko-KR" dirty="0">
                <a:cs typeface="Tahoma"/>
              </a:rPr>
              <a:t> str(</a:t>
            </a:r>
            <a:r>
              <a:rPr lang="en-US" altLang="ko-KR" dirty="0" err="1">
                <a:cs typeface="Tahoma"/>
              </a:rPr>
              <a:t>gyro_data</a:t>
            </a:r>
            <a:r>
              <a:rPr lang="en-US" altLang="ko-KR" dirty="0">
                <a:cs typeface="Tahoma"/>
              </a:rPr>
              <a:t>['z']))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print("") </a:t>
            </a:r>
            <a:r>
              <a:rPr lang="en-US" altLang="ko-KR" dirty="0">
                <a:solidFill>
                  <a:srgbClr val="FF0000"/>
                </a:solidFill>
                <a:cs typeface="Tahoma"/>
              </a:rPr>
              <a:t>#</a:t>
            </a:r>
            <a:r>
              <a:rPr lang="ko-KR" altLang="en-US" dirty="0">
                <a:solidFill>
                  <a:srgbClr val="FF0000"/>
                </a:solidFill>
                <a:cs typeface="Tahoma"/>
              </a:rPr>
              <a:t>출력</a:t>
            </a:r>
            <a:endParaRPr lang="en-US" altLang="ko-KR" dirty="0">
              <a:solidFill>
                <a:srgbClr val="FF0000"/>
              </a:solidFill>
              <a:cs typeface="Tahoma"/>
            </a:endParaRPr>
          </a:p>
          <a:p>
            <a:pPr algn="l">
              <a:defRPr/>
            </a:pPr>
            <a:r>
              <a:rPr lang="en-US" altLang="ko-KR" dirty="0">
                <a:cs typeface="Tahoma"/>
              </a:rPr>
              <a:t> </a:t>
            </a:r>
          </a:p>
          <a:p>
            <a:pPr algn="l">
              <a:defRPr/>
            </a:pPr>
            <a:r>
              <a:rPr lang="en-US" altLang="ko-KR" dirty="0">
                <a:cs typeface="Tahoma"/>
              </a:rPr>
              <a:t>    sleep(</a:t>
            </a:r>
            <a:r>
              <a:rPr lang="en-US" altLang="ko-KR" dirty="0">
                <a:solidFill>
                  <a:srgbClr val="7030A0"/>
                </a:solidFill>
                <a:cs typeface="Tahoma"/>
              </a:rPr>
              <a:t>1</a:t>
            </a:r>
            <a:r>
              <a:rPr lang="en-US" altLang="ko-KR" dirty="0">
                <a:cs typeface="Tahoma"/>
              </a:rPr>
              <a:t>)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MPU6050.py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A7C971-852E-4EF5-A418-3F19DBFB0EF6}"/>
              </a:ext>
            </a:extLst>
          </p:cNvPr>
          <p:cNvSpPr/>
          <p:nvPr/>
        </p:nvSpPr>
        <p:spPr>
          <a:xfrm>
            <a:off x="331659" y="6299079"/>
            <a:ext cx="86846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https://openmaker.tistory.com/42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9371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r>
              <a:rPr lang="ko-KR" altLang="en-US" dirty="0"/>
              <a:t>측정 방법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 </a:t>
            </a:r>
            <a:r>
              <a:rPr lang="ko-KR" altLang="en-US" dirty="0"/>
              <a:t>측정 및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6015" r="29687" b="7422"/>
          <a:stretch/>
        </p:blipFill>
        <p:spPr>
          <a:xfrm rot="5400000">
            <a:off x="760855" y="1493774"/>
            <a:ext cx="3117475" cy="3394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33" r="22778" b="24722"/>
          <a:stretch/>
        </p:blipFill>
        <p:spPr>
          <a:xfrm rot="5400000">
            <a:off x="4288804" y="1851321"/>
            <a:ext cx="4300192" cy="4699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50620" y="4145539"/>
            <a:ext cx="2171700" cy="2153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52220" y="5232979"/>
            <a:ext cx="1795780" cy="105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1856740" y="4331278"/>
            <a:ext cx="12700" cy="1803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1856740" y="5232979"/>
            <a:ext cx="914400" cy="2539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1856740" y="5232978"/>
            <a:ext cx="736600" cy="69849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1869440" y="4555908"/>
            <a:ext cx="675640" cy="6770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869440" y="4953577"/>
            <a:ext cx="901700" cy="2794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960" y="4313615"/>
            <a:ext cx="57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73960" y="5880795"/>
            <a:ext cx="57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10180" y="5401449"/>
            <a:ext cx="576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-20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10180" y="4785107"/>
            <a:ext cx="61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+20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0805" y="5924244"/>
            <a:ext cx="63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43429" y="4273278"/>
            <a:ext cx="61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23540" y="5089907"/>
            <a:ext cx="472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그림 21" descr="[en] Arduino + Unity + MPU 6050 : using gyroscope to control Unity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96" b="78333" l="11432" r="326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8" t="31718" r="67347" b="22059"/>
          <a:stretch/>
        </p:blipFill>
        <p:spPr>
          <a:xfrm rot="16200000">
            <a:off x="6288656" y="659603"/>
            <a:ext cx="1530917" cy="2084962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4472247" y="2593572"/>
            <a:ext cx="839585" cy="847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3" idx="7"/>
            <a:endCxn id="22" idx="0"/>
          </p:cNvCxnSpPr>
          <p:nvPr/>
        </p:nvCxnSpPr>
        <p:spPr>
          <a:xfrm flipV="1">
            <a:off x="5188878" y="1702084"/>
            <a:ext cx="822756" cy="1015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066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 </a:t>
            </a:r>
            <a:r>
              <a:rPr lang="ko-KR" altLang="en-US" dirty="0"/>
              <a:t>측정 및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측정 방법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4780" y="2476182"/>
            <a:ext cx="2171700" cy="2153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46380" y="3563622"/>
            <a:ext cx="1795780" cy="105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850900" y="2661921"/>
            <a:ext cx="12700" cy="1803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850900" y="3563622"/>
            <a:ext cx="914400" cy="2539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 flipV="1">
            <a:off x="850900" y="3563621"/>
            <a:ext cx="736600" cy="69849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63600" y="2886551"/>
            <a:ext cx="675640" cy="6770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863600" y="3284220"/>
            <a:ext cx="901700" cy="2794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68120" y="2644258"/>
            <a:ext cx="6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68120" y="4211438"/>
            <a:ext cx="60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04340" y="3732092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-20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04340" y="3115750"/>
            <a:ext cx="58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+20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9785" y="4315667"/>
            <a:ext cx="531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6230" y="2546806"/>
            <a:ext cx="63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4780" y="2162375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측정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2" name="TextBox 181"/>
          <p:cNvSpPr txBox="1"/>
          <p:nvPr/>
        </p:nvSpPr>
        <p:spPr>
          <a:xfrm>
            <a:off x="1917700" y="3420550"/>
            <a:ext cx="472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2367280" y="2476182"/>
            <a:ext cx="2171700" cy="2153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4" name="직선 연결선 183"/>
          <p:cNvCxnSpPr/>
          <p:nvPr/>
        </p:nvCxnSpPr>
        <p:spPr>
          <a:xfrm>
            <a:off x="2468880" y="3563622"/>
            <a:ext cx="1795780" cy="105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 flipH="1">
            <a:off x="3073400" y="2661921"/>
            <a:ext cx="12700" cy="1803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 flipH="1" flipV="1">
            <a:off x="3073400" y="3563622"/>
            <a:ext cx="914400" cy="2539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 flipH="1" flipV="1">
            <a:off x="3073400" y="3563621"/>
            <a:ext cx="736600" cy="69849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 flipH="1">
            <a:off x="3086100" y="2886551"/>
            <a:ext cx="675640" cy="6770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 flipH="1">
            <a:off x="3086100" y="3284220"/>
            <a:ext cx="901700" cy="2794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2367280" y="2162375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측정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4140200" y="3420550"/>
            <a:ext cx="472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4592320" y="2476182"/>
            <a:ext cx="2171700" cy="2153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9" name="직선 연결선 198"/>
          <p:cNvCxnSpPr/>
          <p:nvPr/>
        </p:nvCxnSpPr>
        <p:spPr>
          <a:xfrm>
            <a:off x="4693920" y="3563622"/>
            <a:ext cx="1795780" cy="105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 flipH="1">
            <a:off x="5298440" y="2661921"/>
            <a:ext cx="12700" cy="1803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 flipH="1" flipV="1">
            <a:off x="5298440" y="3563622"/>
            <a:ext cx="914400" cy="2539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 flipH="1" flipV="1">
            <a:off x="5298440" y="3563621"/>
            <a:ext cx="736600" cy="69849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 flipH="1">
            <a:off x="5311140" y="2886551"/>
            <a:ext cx="675640" cy="6770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 flipH="1">
            <a:off x="5311140" y="3284220"/>
            <a:ext cx="901700" cy="2794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592320" y="2162375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측정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12" name="TextBox 211"/>
          <p:cNvSpPr txBox="1"/>
          <p:nvPr/>
        </p:nvSpPr>
        <p:spPr>
          <a:xfrm>
            <a:off x="6365240" y="3420550"/>
            <a:ext cx="472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6816725" y="2476182"/>
            <a:ext cx="2171700" cy="2153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4" name="직선 연결선 213"/>
          <p:cNvCxnSpPr/>
          <p:nvPr/>
        </p:nvCxnSpPr>
        <p:spPr>
          <a:xfrm>
            <a:off x="6918325" y="3563622"/>
            <a:ext cx="1795780" cy="105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 flipH="1">
            <a:off x="7522845" y="2661921"/>
            <a:ext cx="12700" cy="1803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/>
          <p:cNvCxnSpPr/>
          <p:nvPr/>
        </p:nvCxnSpPr>
        <p:spPr>
          <a:xfrm flipH="1" flipV="1">
            <a:off x="7522845" y="3563622"/>
            <a:ext cx="914400" cy="2539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/>
          <p:cNvCxnSpPr/>
          <p:nvPr/>
        </p:nvCxnSpPr>
        <p:spPr>
          <a:xfrm flipH="1" flipV="1">
            <a:off x="7522845" y="3563621"/>
            <a:ext cx="736600" cy="69849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 flipH="1">
            <a:off x="7535545" y="2886551"/>
            <a:ext cx="675640" cy="6770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/>
          <p:cNvCxnSpPr/>
          <p:nvPr/>
        </p:nvCxnSpPr>
        <p:spPr>
          <a:xfrm flipH="1">
            <a:off x="7535545" y="3284220"/>
            <a:ext cx="901700" cy="27940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6816725" y="2162375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측정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27" name="TextBox 226"/>
          <p:cNvSpPr txBox="1"/>
          <p:nvPr/>
        </p:nvSpPr>
        <p:spPr>
          <a:xfrm>
            <a:off x="8589645" y="3420550"/>
            <a:ext cx="472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28" name="직선 연결선 227"/>
          <p:cNvCxnSpPr/>
          <p:nvPr/>
        </p:nvCxnSpPr>
        <p:spPr>
          <a:xfrm flipH="1" flipV="1">
            <a:off x="3079750" y="3567386"/>
            <a:ext cx="1184910" cy="67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 flipH="1" flipV="1">
            <a:off x="7537133" y="3567386"/>
            <a:ext cx="1184910" cy="67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그림 233" descr="[en] Arduino + Unity + MPU 6050 : using gyroscope to control Unity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96" b="78333" l="11432" r="326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8" t="31718" r="67347" b="22059"/>
          <a:stretch/>
        </p:blipFill>
        <p:spPr>
          <a:xfrm rot="17174534">
            <a:off x="945256" y="3226795"/>
            <a:ext cx="358830" cy="488692"/>
          </a:xfrm>
          <a:prstGeom prst="rect">
            <a:avLst/>
          </a:prstGeom>
        </p:spPr>
      </p:pic>
      <p:pic>
        <p:nvPicPr>
          <p:cNvPr id="236" name="그림 235" descr="[en] Arduino + Unity + MPU 6050 : using gyroscope to control Unity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96" b="78333" l="11432" r="326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8" t="31718" r="67347" b="22059"/>
          <a:stretch/>
        </p:blipFill>
        <p:spPr>
          <a:xfrm rot="16200000">
            <a:off x="3142687" y="3147002"/>
            <a:ext cx="358830" cy="488692"/>
          </a:xfrm>
          <a:prstGeom prst="rect">
            <a:avLst/>
          </a:prstGeom>
        </p:spPr>
      </p:pic>
      <p:pic>
        <p:nvPicPr>
          <p:cNvPr id="237" name="그림 236" descr="[en] Arduino + Unity + MPU 6050 : using gyroscope to control Unity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96" b="78333" l="11432" r="326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8" t="31718" r="67347" b="22059"/>
          <a:stretch/>
        </p:blipFill>
        <p:spPr>
          <a:xfrm rot="16200000">
            <a:off x="7585469" y="3150381"/>
            <a:ext cx="358830" cy="488692"/>
          </a:xfrm>
          <a:prstGeom prst="rect">
            <a:avLst/>
          </a:prstGeom>
        </p:spPr>
      </p:pic>
      <p:pic>
        <p:nvPicPr>
          <p:cNvPr id="238" name="그림 237" descr="[en] Arduino + Unity + MPU 6050 : using gyroscope to control Unity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96" b="78333" l="11432" r="326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8" t="31718" r="67347" b="22059"/>
          <a:stretch/>
        </p:blipFill>
        <p:spPr>
          <a:xfrm rot="15156660">
            <a:off x="5294005" y="3097027"/>
            <a:ext cx="358830" cy="488692"/>
          </a:xfrm>
          <a:prstGeom prst="rect">
            <a:avLst/>
          </a:prstGeom>
        </p:spPr>
      </p:pic>
      <p:sp>
        <p:nvSpPr>
          <p:cNvPr id="239" name="TextBox 238"/>
          <p:cNvSpPr txBox="1"/>
          <p:nvPr/>
        </p:nvSpPr>
        <p:spPr>
          <a:xfrm>
            <a:off x="3703740" y="2644258"/>
            <a:ext cx="6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703740" y="4211438"/>
            <a:ext cx="60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3939960" y="3732092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-20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3939960" y="3115750"/>
            <a:ext cx="58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+20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2635405" y="4315667"/>
            <a:ext cx="531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2551850" y="2546806"/>
            <a:ext cx="63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5924970" y="2644258"/>
            <a:ext cx="6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924970" y="4211438"/>
            <a:ext cx="60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6161190" y="3732092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-20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161190" y="3115750"/>
            <a:ext cx="58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+20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4856635" y="4315667"/>
            <a:ext cx="531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4773080" y="2546806"/>
            <a:ext cx="63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8122920" y="2644258"/>
            <a:ext cx="64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22920" y="4211438"/>
            <a:ext cx="60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-45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8359140" y="3732092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-20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8359140" y="3115750"/>
            <a:ext cx="58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+20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7054585" y="4315667"/>
            <a:ext cx="531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6971030" y="2546806"/>
            <a:ext cx="63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+90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489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 </a:t>
            </a:r>
            <a:r>
              <a:rPr lang="ko-KR" altLang="en-US" dirty="0"/>
              <a:t>측정 및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측정 방법</a:t>
            </a:r>
          </a:p>
        </p:txBody>
      </p:sp>
      <p:pic>
        <p:nvPicPr>
          <p:cNvPr id="5" name="KakaoTalk_20210213_2020551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8237" y="1238250"/>
            <a:ext cx="5060951" cy="50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6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 </a:t>
            </a:r>
            <a:r>
              <a:rPr lang="ko-KR" altLang="en-US" dirty="0"/>
              <a:t>측정 및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각도 </a:t>
            </a:r>
            <a:r>
              <a:rPr lang="en-US" altLang="ko-KR" dirty="0"/>
              <a:t>20</a:t>
            </a:r>
            <a:r>
              <a:rPr lang="en-US" altLang="ko-KR" dirty="0">
                <a:ea typeface="Tahoma" panose="020B0604030504040204" pitchFamily="34" charset="0"/>
              </a:rPr>
              <a:t>◦ </a:t>
            </a:r>
            <a:r>
              <a:rPr lang="ko-KR" altLang="en-US" dirty="0">
                <a:ea typeface="Tahoma" panose="020B0604030504040204" pitchFamily="34" charset="0"/>
              </a:rPr>
              <a:t>그래프</a:t>
            </a:r>
            <a:endParaRPr lang="ko-KR" altLang="en-US" dirty="0"/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304645"/>
              </p:ext>
            </p:extLst>
          </p:nvPr>
        </p:nvGraphicFramePr>
        <p:xfrm>
          <a:off x="197643" y="1424781"/>
          <a:ext cx="8748713" cy="438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72375" y="5195455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-20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9504" y="2407509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+0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7290" y="1831159"/>
            <a:ext cx="706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+20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4426" y="5522381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812173" y="5020888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71763" y="2796112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426654" y="2219762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85726" y="5342993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329463" y="3944911"/>
            <a:ext cx="105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t[sec]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07371" y="2331072"/>
            <a:ext cx="371116" cy="355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8187" y="5475299"/>
            <a:ext cx="371116" cy="355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2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/>
          <p:cNvSpPr txBox="1"/>
          <p:nvPr/>
        </p:nvSpPr>
        <p:spPr>
          <a:xfrm>
            <a:off x="685800" y="1958975"/>
            <a:ext cx="7772400" cy="1470025"/>
          </a:xfrm>
          <a:prstGeom prst="rect">
            <a:avLst/>
          </a:prstGeom>
          <a:solidFill>
            <a:srgbClr val="F9FDD3"/>
          </a:solidFill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00CC"/>
                </a:solidFill>
                <a:latin typeface="Tahoma"/>
                <a:ea typeface="+mn-ea"/>
                <a:cs typeface="Tahoma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/>
            </a:pPr>
            <a:r>
              <a:rPr kumimoji="0" lang="ko-KR" altLang="en-US"/>
              <a:t>초음파 센서 노드 계획</a:t>
            </a:r>
            <a:endParaRPr kumimoji="0"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 </a:t>
            </a:r>
            <a:r>
              <a:rPr lang="ko-KR" altLang="en-US" dirty="0"/>
              <a:t>측정 및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각도 </a:t>
            </a:r>
            <a:r>
              <a:rPr lang="en-US" altLang="ko-KR" dirty="0"/>
              <a:t>45</a:t>
            </a:r>
            <a:r>
              <a:rPr lang="en-US" altLang="ko-KR" dirty="0">
                <a:ea typeface="Tahoma" panose="020B0604030504040204" pitchFamily="34" charset="0"/>
              </a:rPr>
              <a:t>◦ </a:t>
            </a:r>
            <a:r>
              <a:rPr lang="ko-KR" altLang="en-US" dirty="0">
                <a:ea typeface="Tahoma" panose="020B0604030504040204" pitchFamily="34" charset="0"/>
              </a:rPr>
              <a:t>그래프</a:t>
            </a:r>
            <a:endParaRPr lang="ko-KR" altLang="en-US" dirty="0"/>
          </a:p>
        </p:txBody>
      </p:sp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820211"/>
              </p:ext>
            </p:extLst>
          </p:nvPr>
        </p:nvGraphicFramePr>
        <p:xfrm>
          <a:off x="611981" y="1315244"/>
          <a:ext cx="7920038" cy="4605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43007" y="5239018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311746" y="5091533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66226" y="2150213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428326" y="2470253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982806" y="5162285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86628" y="2034690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+0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88526" y="2151851"/>
            <a:ext cx="656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+45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71947" y="5162285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-45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774" y="3711447"/>
            <a:ext cx="105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t[sec]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611981" y="2164952"/>
            <a:ext cx="371116" cy="355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1383" y="5099056"/>
            <a:ext cx="371116" cy="355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358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 </a:t>
            </a:r>
            <a:r>
              <a:rPr lang="ko-KR" altLang="en-US" dirty="0"/>
              <a:t>측정 및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각도 </a:t>
            </a:r>
            <a:r>
              <a:rPr lang="en-US" altLang="ko-KR" dirty="0"/>
              <a:t>90</a:t>
            </a:r>
            <a:r>
              <a:rPr lang="en-US" altLang="ko-KR" dirty="0">
                <a:ea typeface="Tahoma" panose="020B0604030504040204" pitchFamily="34" charset="0"/>
              </a:rPr>
              <a:t>◦ </a:t>
            </a:r>
            <a:r>
              <a:rPr lang="ko-KR" altLang="en-US" dirty="0">
                <a:ea typeface="Tahoma" panose="020B0604030504040204" pitchFamily="34" charset="0"/>
              </a:rPr>
              <a:t>그래프</a:t>
            </a:r>
            <a:endParaRPr lang="ko-KR" altLang="en-US" dirty="0"/>
          </a:p>
        </p:txBody>
      </p:sp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2051967"/>
              </p:ext>
            </p:extLst>
          </p:nvPr>
        </p:nvGraphicFramePr>
        <p:xfrm>
          <a:off x="553012" y="1510506"/>
          <a:ext cx="8329044" cy="4615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21087" y="5615779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984086" y="5274413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018626" y="2653133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253066" y="2553540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860886" y="5539260"/>
            <a:ext cx="66502" cy="76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45576" y="2383722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4287" y="5351146"/>
            <a:ext cx="54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-90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5920" y="2284129"/>
            <a:ext cx="800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+90</a:t>
            </a:r>
            <a:r>
              <a:rPr lang="en-US" altLang="ko-KR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16768" y="3886545"/>
            <a:ext cx="105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t[sec]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591924" y="2534084"/>
            <a:ext cx="371116" cy="355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62740" y="5144992"/>
            <a:ext cx="371116" cy="355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315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 </a:t>
            </a:r>
            <a:r>
              <a:rPr lang="ko-KR" altLang="en-US" dirty="0"/>
              <a:t>측정 및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각각의 각도에</a:t>
            </a:r>
            <a:r>
              <a:rPr lang="en-US" altLang="ko-KR" dirty="0"/>
              <a:t> </a:t>
            </a:r>
            <a:r>
              <a:rPr lang="ko-KR" altLang="en-US" dirty="0"/>
              <a:t>따른</a:t>
            </a:r>
            <a:r>
              <a:rPr lang="en-US" altLang="ko-KR" dirty="0">
                <a:ea typeface="Tahoma" panose="020B0604030504040204" pitchFamily="34" charset="0"/>
              </a:rPr>
              <a:t> </a:t>
            </a:r>
            <a:r>
              <a:rPr lang="ko-KR" altLang="en-US" dirty="0">
                <a:ea typeface="Tahoma" panose="020B0604030504040204" pitchFamily="34" charset="0"/>
              </a:rPr>
              <a:t>전체 그래프</a:t>
            </a:r>
            <a:endParaRPr lang="ko-KR" altLang="en-US" dirty="0"/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9644066"/>
              </p:ext>
            </p:extLst>
          </p:nvPr>
        </p:nvGraphicFramePr>
        <p:xfrm>
          <a:off x="374440" y="1580844"/>
          <a:ext cx="8548580" cy="4857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77538" y="3701935"/>
            <a:ext cx="105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t[sec]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180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Cartographer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963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93ED-F200-4C27-8E1E-4431CAD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cartographer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5608"/>
            <a:ext cx="8229600" cy="5016500"/>
          </a:xfrm>
        </p:spPr>
        <p:txBody>
          <a:bodyPr/>
          <a:lstStyle/>
          <a:p>
            <a:r>
              <a:rPr lang="en-US" altLang="ko-KR" dirty="0"/>
              <a:t>cartographer?</a:t>
            </a:r>
          </a:p>
          <a:p>
            <a:pPr>
              <a:buFontTx/>
              <a:buChar char="-"/>
            </a:pPr>
            <a:r>
              <a:rPr lang="en-US" altLang="ko-KR" sz="2000" b="0" dirty="0">
                <a:solidFill>
                  <a:sysClr val="windowText" lastClr="000000"/>
                </a:solidFill>
              </a:rPr>
              <a:t>Cartographer</a:t>
            </a:r>
            <a:r>
              <a:rPr lang="ko-KR" altLang="en-US" sz="2000" b="0" dirty="0">
                <a:solidFill>
                  <a:sysClr val="windowText" lastClr="000000"/>
                </a:solidFill>
              </a:rPr>
              <a:t>는 </a:t>
            </a:r>
            <a:r>
              <a:rPr lang="en-US" altLang="ko-KR" sz="2000" b="0" dirty="0">
                <a:solidFill>
                  <a:sysClr val="windowText" lastClr="000000"/>
                </a:solidFill>
              </a:rPr>
              <a:t>google</a:t>
            </a:r>
            <a:r>
              <a:rPr lang="ko-KR" altLang="en-US" sz="2000" b="0" dirty="0">
                <a:solidFill>
                  <a:sysClr val="windowText" lastClr="000000"/>
                </a:solidFill>
              </a:rPr>
              <a:t>에서 개발한 여러 플랫폼 및 센서 구성에서 </a:t>
            </a:r>
            <a:r>
              <a:rPr lang="en-US" altLang="ko-KR" sz="2000" b="0" dirty="0">
                <a:solidFill>
                  <a:sysClr val="windowText" lastClr="000000"/>
                </a:solidFill>
              </a:rPr>
              <a:t>2D </a:t>
            </a:r>
            <a:r>
              <a:rPr lang="ko-KR" altLang="en-US" sz="2000" b="0" dirty="0">
                <a:solidFill>
                  <a:sysClr val="windowText" lastClr="000000"/>
                </a:solidFill>
              </a:rPr>
              <a:t>및 </a:t>
            </a:r>
            <a:r>
              <a:rPr lang="en-US" altLang="ko-KR" sz="2000" b="0" dirty="0">
                <a:solidFill>
                  <a:sysClr val="windowText" lastClr="000000"/>
                </a:solidFill>
              </a:rPr>
              <a:t>3D </a:t>
            </a:r>
            <a:r>
              <a:rPr lang="ko-KR" altLang="en-US" sz="2000" b="0" dirty="0">
                <a:solidFill>
                  <a:sysClr val="windowText" lastClr="000000"/>
                </a:solidFill>
              </a:rPr>
              <a:t>로 실시간 동시 현지화 및 매핑 </a:t>
            </a:r>
            <a:r>
              <a:rPr lang="en-US" altLang="ko-KR" sz="2000" b="0" dirty="0">
                <a:solidFill>
                  <a:sysClr val="windowText" lastClr="000000"/>
                </a:solidFill>
              </a:rPr>
              <a:t>(SLAM[</a:t>
            </a:r>
            <a:r>
              <a:rPr lang="en-US" altLang="ko-KR" sz="1800" b="0" dirty="0">
                <a:solidFill>
                  <a:sysClr val="windowText" lastClr="000000"/>
                </a:solidFill>
              </a:rPr>
              <a:t>Simultaneous Localization and Mapping</a:t>
            </a:r>
            <a:r>
              <a:rPr lang="en-US" altLang="ko-KR" sz="2000" b="0" dirty="0">
                <a:solidFill>
                  <a:sysClr val="windowText" lastClr="000000"/>
                </a:solidFill>
              </a:rPr>
              <a:t>])</a:t>
            </a:r>
            <a:r>
              <a:rPr lang="ko-KR" altLang="en-US" sz="2000" b="0" dirty="0">
                <a:solidFill>
                  <a:sysClr val="windowText" lastClr="000000"/>
                </a:solidFill>
              </a:rPr>
              <a:t>을 제공하는 시스템</a:t>
            </a:r>
            <a:r>
              <a:rPr lang="en-US" altLang="ko-KR" sz="2000" b="0" dirty="0">
                <a:solidFill>
                  <a:sysClr val="windowText" lastClr="000000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sz="2000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r>
              <a:rPr lang="en-US" altLang="ko-KR" sz="2000" b="0" i="0" dirty="0">
                <a:solidFill>
                  <a:srgbClr val="404040"/>
                </a:solidFill>
                <a:effectLst/>
                <a:latin typeface="Lato"/>
              </a:rPr>
              <a:t>Cartographer</a:t>
            </a:r>
            <a:r>
              <a:rPr lang="ko-KR" altLang="en-US" sz="2000" b="0" i="0" dirty="0">
                <a:solidFill>
                  <a:srgbClr val="404040"/>
                </a:solidFill>
                <a:effectLst/>
                <a:latin typeface="Lato"/>
              </a:rPr>
              <a:t>는 독립형 </a:t>
            </a:r>
            <a:r>
              <a:rPr lang="en-US" altLang="ko-KR" sz="2000" b="0" i="0" dirty="0">
                <a:solidFill>
                  <a:srgbClr val="404040"/>
                </a:solidFill>
                <a:effectLst/>
                <a:latin typeface="Lato"/>
              </a:rPr>
              <a:t>C ++ </a:t>
            </a:r>
            <a:r>
              <a:rPr lang="ko-KR" altLang="en-US" sz="2000" b="0" i="0" dirty="0">
                <a:solidFill>
                  <a:srgbClr val="404040"/>
                </a:solidFill>
                <a:effectLst/>
                <a:latin typeface="Lato"/>
              </a:rPr>
              <a:t>라이브러리</a:t>
            </a:r>
            <a:r>
              <a:rPr lang="ko-KR" altLang="en-US" sz="2000" b="0" dirty="0">
                <a:solidFill>
                  <a:sysClr val="windowText" lastClr="000000"/>
                </a:solidFill>
                <a:latin typeface="Lato"/>
              </a:rPr>
              <a:t>이며 </a:t>
            </a:r>
            <a:r>
              <a:rPr lang="en-US" altLang="ko-KR" sz="2000" b="0" dirty="0">
                <a:solidFill>
                  <a:sysClr val="windowText" lastClr="000000"/>
                </a:solidFill>
                <a:latin typeface="Lato"/>
              </a:rPr>
              <a:t>ROS</a:t>
            </a:r>
            <a:r>
              <a:rPr lang="ko-KR" altLang="en-US" sz="2000" b="0" dirty="0">
                <a:solidFill>
                  <a:sysClr val="windowText" lastClr="000000"/>
                </a:solidFill>
                <a:latin typeface="Lato"/>
              </a:rPr>
              <a:t>를 제공하며</a:t>
            </a:r>
            <a:r>
              <a:rPr lang="en-US" altLang="ko-KR" sz="2000" b="0" dirty="0">
                <a:solidFill>
                  <a:sysClr val="windowText" lastClr="000000"/>
                </a:solidFill>
                <a:latin typeface="Lato"/>
              </a:rPr>
              <a:t> ROS </a:t>
            </a:r>
            <a:r>
              <a:rPr lang="ko-KR" altLang="en-US" sz="2000" b="0" dirty="0">
                <a:solidFill>
                  <a:sysClr val="windowText" lastClr="000000"/>
                </a:solidFill>
                <a:latin typeface="Lato"/>
              </a:rPr>
              <a:t>통합은 </a:t>
            </a:r>
            <a:r>
              <a:rPr lang="en-US" altLang="ko-KR" sz="2000" b="0" dirty="0">
                <a:solidFill>
                  <a:sysClr val="windowText" lastClr="000000"/>
                </a:solidFill>
                <a:latin typeface="Lato"/>
              </a:rPr>
              <a:t>Cartographer ROS </a:t>
            </a:r>
            <a:r>
              <a:rPr lang="ko-KR" altLang="en-US" sz="2000" b="0" dirty="0">
                <a:solidFill>
                  <a:sysClr val="windowText" lastClr="000000"/>
                </a:solidFill>
                <a:latin typeface="Lato"/>
              </a:rPr>
              <a:t>저장소 에서 제공</a:t>
            </a:r>
            <a:r>
              <a:rPr lang="en-US" altLang="ko-KR" sz="2000" b="0" dirty="0">
                <a:solidFill>
                  <a:sysClr val="windowText" lastClr="000000"/>
                </a:solidFill>
                <a:latin typeface="Lato"/>
              </a:rPr>
              <a:t>.</a:t>
            </a:r>
            <a:endParaRPr lang="en-US" altLang="ko-KR" sz="2000" b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60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680733-08FD-4A42-93DC-F32CB23DD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876" y="92596"/>
            <a:ext cx="4357868" cy="379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&lt; cartographer Technical Overview &gt;</a:t>
            </a:r>
          </a:p>
        </p:txBody>
      </p:sp>
    </p:spTree>
    <p:extLst>
      <p:ext uri="{BB962C8B-B14F-4D97-AF65-F5344CB8AC3E}">
        <p14:creationId xmlns:p14="http://schemas.microsoft.com/office/powerpoint/2010/main" val="1616466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B3E32F-BC0D-4CBA-9EF6-E80B0760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2" y="268226"/>
            <a:ext cx="1867685" cy="61382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5CEAE8-271B-4566-AC32-DE4BD9A48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30" y="268226"/>
            <a:ext cx="6157732" cy="5016500"/>
          </a:xfrm>
        </p:spPr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Sensor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Laser(</a:t>
            </a:r>
            <a:r>
              <a:rPr lang="ko-KR" altLang="en-US" sz="2000" dirty="0">
                <a:solidFill>
                  <a:schemeClr val="tx1"/>
                </a:solidFill>
              </a:rPr>
              <a:t>현재 우리는 </a:t>
            </a:r>
            <a:r>
              <a:rPr lang="en-US" altLang="ko-KR" sz="2000" dirty="0">
                <a:solidFill>
                  <a:schemeClr val="tx1"/>
                </a:solidFill>
              </a:rPr>
              <a:t>2D </a:t>
            </a:r>
            <a:r>
              <a:rPr lang="ko-KR" altLang="en-US" sz="2000" dirty="0">
                <a:solidFill>
                  <a:schemeClr val="tx1"/>
                </a:solidFill>
              </a:rPr>
              <a:t>라이다 사용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Odometry Pose (</a:t>
            </a:r>
            <a:r>
              <a:rPr lang="ko-KR" altLang="en-US" sz="2000" dirty="0">
                <a:solidFill>
                  <a:schemeClr val="tx1"/>
                </a:solidFill>
              </a:rPr>
              <a:t>주행기록계를 통한 위치</a:t>
            </a:r>
            <a:r>
              <a:rPr lang="en-US" altLang="ko-KR" sz="2000" dirty="0">
                <a:solidFill>
                  <a:schemeClr val="tx1"/>
                </a:solidFill>
              </a:rPr>
              <a:t>, VESC)</a:t>
            </a:r>
            <a:r>
              <a:rPr lang="en-US" altLang="ko-KR" sz="2000" b="0" dirty="0">
                <a:solidFill>
                  <a:schemeClr val="tx1"/>
                </a:solidFill>
              </a:rPr>
              <a:t/>
            </a:r>
            <a:br>
              <a:rPr lang="en-US" altLang="ko-KR" sz="2000" b="0" dirty="0">
                <a:solidFill>
                  <a:schemeClr val="tx1"/>
                </a:solidFill>
              </a:rPr>
            </a:br>
            <a:r>
              <a:rPr lang="en-US" altLang="ko-KR" sz="1600" b="0" dirty="0">
                <a:solidFill>
                  <a:srgbClr val="0000FF"/>
                </a:solidFill>
              </a:rPr>
              <a:t>[Odometry</a:t>
            </a:r>
            <a:r>
              <a:rPr lang="ko-KR" altLang="en-US" sz="1600" b="0" dirty="0">
                <a:solidFill>
                  <a:srgbClr val="0000FF"/>
                </a:solidFill>
              </a:rPr>
              <a:t>는 </a:t>
            </a:r>
            <a:r>
              <a:rPr lang="en-US" altLang="ko-KR" sz="1600" b="0" dirty="0">
                <a:solidFill>
                  <a:srgbClr val="0000FF"/>
                </a:solidFill>
              </a:rPr>
              <a:t>ROS</a:t>
            </a:r>
            <a:r>
              <a:rPr lang="ko-KR" altLang="en-US" sz="1600" b="0" dirty="0">
                <a:solidFill>
                  <a:srgbClr val="0000FF"/>
                </a:solidFill>
              </a:rPr>
              <a:t>에서 </a:t>
            </a:r>
            <a:r>
              <a:rPr lang="en-US" altLang="ko-KR" sz="1600" b="0" dirty="0" err="1">
                <a:solidFill>
                  <a:srgbClr val="0000FF"/>
                </a:solidFill>
              </a:rPr>
              <a:t>odom</a:t>
            </a:r>
            <a:r>
              <a:rPr lang="en-US" altLang="ko-KR" sz="1600" b="0" dirty="0">
                <a:solidFill>
                  <a:srgbClr val="0000FF"/>
                </a:solidFill>
              </a:rPr>
              <a:t> frame</a:t>
            </a:r>
            <a:r>
              <a:rPr lang="ko-KR" altLang="en-US" sz="1600" b="0" dirty="0">
                <a:solidFill>
                  <a:srgbClr val="0000FF"/>
                </a:solidFill>
              </a:rPr>
              <a:t>으로 구현되며 위에서 설명한 </a:t>
            </a:r>
            <a:r>
              <a:rPr lang="ko-KR" altLang="en-US" sz="1600" b="0" dirty="0" err="1">
                <a:solidFill>
                  <a:srgbClr val="0000FF"/>
                </a:solidFill>
              </a:rPr>
              <a:t>엔코더</a:t>
            </a:r>
            <a:r>
              <a:rPr lang="ko-KR" altLang="en-US" sz="1600" b="0" dirty="0">
                <a:solidFill>
                  <a:srgbClr val="0000FF"/>
                </a:solidFill>
              </a:rPr>
              <a:t> 혹은 </a:t>
            </a:r>
            <a:r>
              <a:rPr lang="en-US" altLang="ko-KR" sz="1600" b="0" dirty="0">
                <a:solidFill>
                  <a:srgbClr val="0000FF"/>
                </a:solidFill>
              </a:rPr>
              <a:t>IMU</a:t>
            </a:r>
            <a:r>
              <a:rPr lang="ko-KR" altLang="en-US" sz="1600" b="0" dirty="0">
                <a:solidFill>
                  <a:srgbClr val="0000FF"/>
                </a:solidFill>
              </a:rPr>
              <a:t>를 사용하여 위치를 추정</a:t>
            </a:r>
            <a:r>
              <a:rPr lang="en-US" altLang="ko-KR" sz="1600" b="0" dirty="0">
                <a:solidFill>
                  <a:srgbClr val="0000FF"/>
                </a:solidFill>
              </a:rPr>
              <a:t>]</a:t>
            </a:r>
          </a:p>
          <a:p>
            <a:pPr>
              <a:buFontTx/>
              <a:buChar char="-"/>
            </a:pPr>
            <a:endParaRPr lang="en-US" altLang="ko-KR" sz="1600" b="0" dirty="0">
              <a:solidFill>
                <a:srgbClr val="0000FF"/>
              </a:solidFill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IMU</a:t>
            </a:r>
          </a:p>
          <a:p>
            <a:pPr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Fixed Frame Pose (</a:t>
            </a:r>
            <a:r>
              <a:rPr lang="ko-KR" altLang="en-US" sz="2000" dirty="0">
                <a:solidFill>
                  <a:schemeClr val="tx1"/>
                </a:solidFill>
              </a:rPr>
              <a:t>지도에서의 위치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en-US" altLang="ko-KR" sz="1600" b="0" dirty="0">
                <a:solidFill>
                  <a:srgbClr val="0000FF"/>
                </a:solidFill>
              </a:rPr>
              <a:t>[</a:t>
            </a:r>
            <a:r>
              <a:rPr lang="en-US" altLang="ko-KR" sz="1600" b="0" dirty="0" err="1">
                <a:solidFill>
                  <a:srgbClr val="0000FF"/>
                </a:solidFill>
              </a:rPr>
              <a:t>tf</a:t>
            </a:r>
            <a:r>
              <a:rPr lang="en-US" altLang="ko-KR" sz="1600" b="0" dirty="0">
                <a:solidFill>
                  <a:srgbClr val="0000FF"/>
                </a:solidFill>
              </a:rPr>
              <a:t> frame, </a:t>
            </a:r>
            <a:r>
              <a:rPr lang="ko-KR" altLang="en-US" sz="1600" b="0" dirty="0">
                <a:solidFill>
                  <a:srgbClr val="0000FF"/>
                </a:solidFill>
              </a:rPr>
              <a:t>사용자가 시각화를 통해 보는 위치</a:t>
            </a:r>
            <a:r>
              <a:rPr lang="en-US" altLang="ko-KR" sz="1600" b="0" dirty="0">
                <a:solidFill>
                  <a:srgbClr val="0000FF"/>
                </a:solidFill>
              </a:rPr>
              <a:t>]</a:t>
            </a:r>
            <a:endParaRPr lang="en-US" altLang="ko-KR" sz="20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353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5CEAE8-271B-4566-AC32-DE4BD9A48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1" y="753770"/>
            <a:ext cx="8542117" cy="5016500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two separate subsystems</a:t>
            </a:r>
          </a:p>
          <a:p>
            <a:pPr>
              <a:buFontTx/>
              <a:buChar char="-"/>
            </a:pPr>
            <a:r>
              <a:rPr lang="ko-KR" altLang="en-US" sz="2000" b="0" dirty="0">
                <a:solidFill>
                  <a:schemeClr val="tx1"/>
                </a:solidFill>
              </a:rPr>
              <a:t>지도 제작자는 로컬 </a:t>
            </a:r>
            <a:r>
              <a:rPr lang="en-US" altLang="ko-KR" sz="2000" b="0" dirty="0">
                <a:solidFill>
                  <a:schemeClr val="tx1"/>
                </a:solidFill>
              </a:rPr>
              <a:t>SLAM(frontend or trajectory builder)</a:t>
            </a:r>
            <a:r>
              <a:rPr lang="ko-KR" altLang="en-US" sz="2000" b="0" dirty="0">
                <a:solidFill>
                  <a:schemeClr val="tx1"/>
                </a:solidFill>
              </a:rPr>
              <a:t>과 글로벌 </a:t>
            </a:r>
            <a:r>
              <a:rPr lang="en-US" altLang="ko-KR" sz="2000" b="0" dirty="0">
                <a:solidFill>
                  <a:schemeClr val="tx1"/>
                </a:solidFill>
              </a:rPr>
              <a:t>SLAM(backend)</a:t>
            </a:r>
            <a:r>
              <a:rPr lang="ko-KR" altLang="en-US" sz="2000" b="0" dirty="0">
                <a:solidFill>
                  <a:schemeClr val="tx1"/>
                </a:solidFill>
              </a:rPr>
              <a:t>의 두 개의 개별 하위 시스템으로 구성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  <a:endParaRPr lang="en-US" altLang="ko-KR" b="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2000" b="0" dirty="0">
                <a:solidFill>
                  <a:schemeClr val="tx1"/>
                </a:solidFill>
              </a:rPr>
              <a:t>로컬 </a:t>
            </a:r>
            <a:r>
              <a:rPr lang="en-US" altLang="ko-KR" sz="2000" b="0" dirty="0">
                <a:solidFill>
                  <a:schemeClr val="tx1"/>
                </a:solidFill>
              </a:rPr>
              <a:t>SLAM</a:t>
            </a:r>
            <a:r>
              <a:rPr lang="ko-KR" altLang="en-US" sz="2000" b="0" dirty="0">
                <a:solidFill>
                  <a:schemeClr val="tx1"/>
                </a:solidFill>
              </a:rPr>
              <a:t>의 일은 좋은 </a:t>
            </a:r>
            <a:r>
              <a:rPr lang="ko-KR" altLang="en-US" sz="2000" b="0" dirty="0" err="1">
                <a:solidFill>
                  <a:schemeClr val="tx1"/>
                </a:solidFill>
              </a:rPr>
              <a:t>서브맵을</a:t>
            </a:r>
            <a:r>
              <a:rPr lang="ko-KR" altLang="en-US" sz="2000" b="0" dirty="0">
                <a:solidFill>
                  <a:schemeClr val="tx1"/>
                </a:solidFill>
              </a:rPr>
              <a:t> 생성하는 것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000" b="0" dirty="0">
                <a:solidFill>
                  <a:schemeClr val="tx1"/>
                </a:solidFill>
              </a:rPr>
              <a:t>글로벌 </a:t>
            </a:r>
            <a:r>
              <a:rPr lang="en-US" altLang="ko-KR" sz="2000" b="0" dirty="0">
                <a:solidFill>
                  <a:schemeClr val="tx1"/>
                </a:solidFill>
              </a:rPr>
              <a:t>SLAM</a:t>
            </a:r>
            <a:r>
              <a:rPr lang="ko-KR" altLang="en-US" sz="2000" b="0" dirty="0">
                <a:solidFill>
                  <a:schemeClr val="tx1"/>
                </a:solidFill>
              </a:rPr>
              <a:t>의 역할은 </a:t>
            </a:r>
            <a:r>
              <a:rPr lang="ko-KR" altLang="en-US" sz="2000" b="0" dirty="0" err="1">
                <a:solidFill>
                  <a:schemeClr val="tx1"/>
                </a:solidFill>
              </a:rPr>
              <a:t>서브맵을</a:t>
            </a:r>
            <a:r>
              <a:rPr lang="ko-KR" altLang="en-US" sz="2000" b="0" dirty="0">
                <a:solidFill>
                  <a:schemeClr val="tx1"/>
                </a:solidFill>
              </a:rPr>
              <a:t> 일관되게 묶어주는 것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E067DFA-C9FB-4915-BD9E-AC3D028C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Local SLAM, Global SLAM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53A497-61C2-4A18-82F6-FC7FE19C4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38" y="2833693"/>
            <a:ext cx="3460830" cy="3488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67C4D0-0D57-4EEB-8363-C9B954B3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65" y="2767139"/>
            <a:ext cx="3142524" cy="3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6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7F398D-A62F-4D61-B09D-F4A5C680E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90C258-3E24-4AF6-A17A-8EEAACFE4872}"/>
              </a:ext>
            </a:extLst>
          </p:cNvPr>
          <p:cNvSpPr/>
          <p:nvPr/>
        </p:nvSpPr>
        <p:spPr>
          <a:xfrm>
            <a:off x="5235388" y="71718"/>
            <a:ext cx="3792071" cy="4589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89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AA033-F6A8-4FDB-B0C2-5D0DE98F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SLAM</a:t>
            </a:r>
            <a:r>
              <a:rPr lang="ko-KR" altLang="en-US" dirty="0"/>
              <a:t>의 역할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553EE1-4E84-4DD3-BC62-CDE25235A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" t="4268" r="1569"/>
          <a:stretch/>
        </p:blipFill>
        <p:spPr>
          <a:xfrm>
            <a:off x="121023" y="1882580"/>
            <a:ext cx="8901953" cy="3556187"/>
          </a:xfrm>
          <a:prstGeom prst="rect">
            <a:avLst/>
          </a:prstGeom>
          <a:ln w="38100">
            <a:solidFill>
              <a:schemeClr val="accent2"/>
            </a:solidFill>
            <a:prstDash val="sysDash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98BE0-4459-4A24-8B9A-3B80CF632514}"/>
              </a:ext>
            </a:extLst>
          </p:cNvPr>
          <p:cNvSpPr txBox="1"/>
          <p:nvPr/>
        </p:nvSpPr>
        <p:spPr>
          <a:xfrm>
            <a:off x="121023" y="1407452"/>
            <a:ext cx="142987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Frontend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BE7A8-245F-4E8A-8E64-293A8D59D3FC}"/>
              </a:ext>
            </a:extLst>
          </p:cNvPr>
          <p:cNvSpPr txBox="1"/>
          <p:nvPr/>
        </p:nvSpPr>
        <p:spPr>
          <a:xfrm>
            <a:off x="5567082" y="2985240"/>
            <a:ext cx="824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edge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41856F27-5FC3-48E2-B231-4AEE8249A09B}"/>
              </a:ext>
            </a:extLst>
          </p:cNvPr>
          <p:cNvSpPr/>
          <p:nvPr/>
        </p:nvSpPr>
        <p:spPr>
          <a:xfrm rot="10800000">
            <a:off x="233080" y="2088770"/>
            <a:ext cx="4939554" cy="3236260"/>
          </a:xfrm>
          <a:prstGeom prst="corner">
            <a:avLst>
              <a:gd name="adj1" fmla="val 55848"/>
              <a:gd name="adj2" fmla="val 7109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2ED7BF-A60C-4209-8CD5-C0C3DB82B216}"/>
              </a:ext>
            </a:extLst>
          </p:cNvPr>
          <p:cNvCxnSpPr>
            <a:cxnSpLocks/>
            <a:stCxn id="11" idx="1"/>
            <a:endCxn id="14" idx="1"/>
          </p:cNvCxnSpPr>
          <p:nvPr/>
        </p:nvCxnSpPr>
        <p:spPr>
          <a:xfrm flipV="1">
            <a:off x="2702857" y="1345897"/>
            <a:ext cx="461684" cy="7428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9E1C45-B5AA-4FDE-9990-E47D9C321A52}"/>
              </a:ext>
            </a:extLst>
          </p:cNvPr>
          <p:cNvSpPr txBox="1"/>
          <p:nvPr/>
        </p:nvSpPr>
        <p:spPr>
          <a:xfrm>
            <a:off x="3164541" y="1084287"/>
            <a:ext cx="3227294" cy="5232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Observation</a:t>
            </a:r>
            <a:r>
              <a:rPr lang="ko-KR" altLang="en-US" dirty="0"/>
              <a:t> 정보와 </a:t>
            </a:r>
            <a:r>
              <a:rPr lang="en-US" altLang="ko-KR" dirty="0"/>
              <a:t>pose </a:t>
            </a:r>
            <a:r>
              <a:rPr lang="en-US" altLang="ko-KR" dirty="0" err="1"/>
              <a:t>traiectory</a:t>
            </a:r>
            <a:r>
              <a:rPr lang="ko-KR" altLang="en-US" dirty="0"/>
              <a:t>를 결합해 </a:t>
            </a:r>
            <a:r>
              <a:rPr lang="en-US" altLang="ko-KR" dirty="0"/>
              <a:t>Local Map </a:t>
            </a:r>
            <a:r>
              <a:rPr lang="ko-KR" altLang="en-US" dirty="0"/>
              <a:t>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F3FDF-B24B-4A8B-B660-A333CE30A486}"/>
              </a:ext>
            </a:extLst>
          </p:cNvPr>
          <p:cNvSpPr txBox="1"/>
          <p:nvPr/>
        </p:nvSpPr>
        <p:spPr>
          <a:xfrm>
            <a:off x="703726" y="5589047"/>
            <a:ext cx="773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2"/>
                </a:solidFill>
              </a:rPr>
              <a:t>Local Map</a:t>
            </a:r>
            <a:r>
              <a:rPr lang="ko-KR" altLang="en-US" sz="1800" b="1" dirty="0">
                <a:solidFill>
                  <a:schemeClr val="accent2"/>
                </a:solidFill>
              </a:rPr>
              <a:t>과 </a:t>
            </a:r>
            <a:r>
              <a:rPr lang="en-US" altLang="ko-KR" sz="1800" b="1" dirty="0">
                <a:solidFill>
                  <a:schemeClr val="accent2"/>
                </a:solidFill>
              </a:rPr>
              <a:t>pose trajectory </a:t>
            </a:r>
            <a:r>
              <a:rPr lang="ko-KR" altLang="en-US" sz="1800" b="1" dirty="0">
                <a:solidFill>
                  <a:schemeClr val="accent2"/>
                </a:solidFill>
              </a:rPr>
              <a:t>사이의 연관성</a:t>
            </a:r>
            <a:r>
              <a:rPr lang="en-US" altLang="ko-KR" sz="1800" b="1" dirty="0">
                <a:solidFill>
                  <a:schemeClr val="accent2"/>
                </a:solidFill>
              </a:rPr>
              <a:t>(edge)</a:t>
            </a:r>
            <a:r>
              <a:rPr lang="ko-KR" altLang="en-US" sz="1800" b="1" dirty="0">
                <a:solidFill>
                  <a:schemeClr val="accent2"/>
                </a:solidFill>
              </a:rPr>
              <a:t>를 찾아주는 역할</a:t>
            </a:r>
          </a:p>
        </p:txBody>
      </p:sp>
    </p:spTree>
    <p:extLst>
      <p:ext uri="{BB962C8B-B14F-4D97-AF65-F5344CB8AC3E}">
        <p14:creationId xmlns:p14="http://schemas.microsoft.com/office/powerpoint/2010/main" val="95976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457200" y="0"/>
            <a:ext cx="8229600" cy="66198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00CC"/>
                </a:solidFill>
                <a:latin typeface="Tahoma"/>
                <a:ea typeface="+mn-ea"/>
                <a:cs typeface="Tahoma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/>
            </a:pPr>
            <a:r>
              <a:rPr kumimoji="0" lang="ko-KR" altLang="en-US"/>
              <a:t>초음파 센서 노드 계획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6896" y="833162"/>
            <a:ext cx="5348288" cy="5191676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890782" y="1882928"/>
            <a:ext cx="3959604" cy="12210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1800"/>
              <a:t>“Safety”</a:t>
            </a:r>
            <a:r>
              <a:rPr lang="ko-KR" altLang="en-US" sz="1800"/>
              <a:t> 토픽을 받는 </a:t>
            </a:r>
            <a:r>
              <a:rPr lang="en-US" altLang="ko-KR" sz="1800"/>
              <a:t>subscriber</a:t>
            </a:r>
            <a:r>
              <a:rPr lang="ko-KR" altLang="en-US" sz="1800"/>
              <a:t>를 이용하여 초음파 센서로부터 받은 값이 곡률 반경내로 들어가면 토픽을 보내서 멈춘다</a:t>
            </a:r>
            <a:r>
              <a:rPr lang="en-US" altLang="ko-KR" sz="1800"/>
              <a:t>.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7F398D-A62F-4D61-B09D-F4A5C680E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D1BBB6-66E8-494F-8604-1F8AC4EBB0DD}"/>
              </a:ext>
            </a:extLst>
          </p:cNvPr>
          <p:cNvSpPr/>
          <p:nvPr/>
        </p:nvSpPr>
        <p:spPr>
          <a:xfrm>
            <a:off x="1918447" y="4025152"/>
            <a:ext cx="2734235" cy="2761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02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01D8F9-D7C9-4994-822F-EC1DD92D0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" t="6832" r="1324" b="3037"/>
          <a:stretch/>
        </p:blipFill>
        <p:spPr>
          <a:xfrm>
            <a:off x="121023" y="1662648"/>
            <a:ext cx="8901954" cy="3495324"/>
          </a:xfrm>
          <a:prstGeom prst="rect">
            <a:avLst/>
          </a:prstGeom>
          <a:ln w="38100">
            <a:noFill/>
            <a:prstDash val="sysDash"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EAA033-F6A8-4FDB-B0C2-5D0DE98F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SLAM</a:t>
            </a:r>
            <a:r>
              <a:rPr lang="ko-KR" altLang="en-US" dirty="0"/>
              <a:t>의 역할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F3FDF-B24B-4A8B-B660-A333CE30A486}"/>
              </a:ext>
            </a:extLst>
          </p:cNvPr>
          <p:cNvSpPr txBox="1"/>
          <p:nvPr/>
        </p:nvSpPr>
        <p:spPr>
          <a:xfrm>
            <a:off x="5123327" y="5246141"/>
            <a:ext cx="402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B050"/>
                </a:solidFill>
              </a:rPr>
              <a:t>예전에 생성되었던 </a:t>
            </a:r>
            <a:r>
              <a:rPr lang="en-US" altLang="ko-KR" sz="1800" b="1" dirty="0">
                <a:solidFill>
                  <a:srgbClr val="00B050"/>
                </a:solidFill>
              </a:rPr>
              <a:t>Map</a:t>
            </a:r>
            <a:r>
              <a:rPr lang="ko-KR" altLang="en-US" sz="1800" b="1" dirty="0">
                <a:solidFill>
                  <a:srgbClr val="00B050"/>
                </a:solidFill>
              </a:rPr>
              <a:t>들과 현재 생성된 </a:t>
            </a:r>
            <a:r>
              <a:rPr lang="en-US" altLang="ko-KR" sz="1800" b="1" dirty="0">
                <a:solidFill>
                  <a:srgbClr val="00B050"/>
                </a:solidFill>
              </a:rPr>
              <a:t>Map</a:t>
            </a:r>
            <a:r>
              <a:rPr lang="ko-KR" altLang="en-US" sz="1800" b="1" dirty="0">
                <a:solidFill>
                  <a:srgbClr val="00B050"/>
                </a:solidFill>
              </a:rPr>
              <a:t>사이의 관계성을 만들어 줌</a:t>
            </a:r>
            <a:r>
              <a:rPr lang="en-US" altLang="ko-KR" sz="1800" b="1" dirty="0">
                <a:solidFill>
                  <a:srgbClr val="00B050"/>
                </a:solidFill>
              </a:rPr>
              <a:t>.</a:t>
            </a:r>
            <a:endParaRPr lang="ko-KR" altLang="en-US" sz="1800" b="1" dirty="0">
              <a:solidFill>
                <a:srgbClr val="00B05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A70807-013B-4E6A-B3DF-B79B56C50F33}"/>
              </a:ext>
            </a:extLst>
          </p:cNvPr>
          <p:cNvSpPr/>
          <p:nvPr/>
        </p:nvSpPr>
        <p:spPr>
          <a:xfrm>
            <a:off x="5836024" y="1757082"/>
            <a:ext cx="3119717" cy="3352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ㄱㅇㄷㄹ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4704495-635F-4116-B51C-017C0F004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1" y="965528"/>
            <a:ext cx="8542117" cy="5016500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Loop closure detection</a:t>
            </a:r>
          </a:p>
        </p:txBody>
      </p:sp>
    </p:spTree>
    <p:extLst>
      <p:ext uri="{BB962C8B-B14F-4D97-AF65-F5344CB8AC3E}">
        <p14:creationId xmlns:p14="http://schemas.microsoft.com/office/powerpoint/2010/main" val="1339130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398260E-9482-41A3-BEFB-377454C69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"/>
          <a:stretch/>
        </p:blipFill>
        <p:spPr>
          <a:xfrm>
            <a:off x="44825" y="1327231"/>
            <a:ext cx="9054353" cy="46611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F2857E-7BAB-4FD2-AD25-72EC8163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Loop Closure Detection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F235168-D073-4C4F-87D7-651607837FF6}"/>
              </a:ext>
            </a:extLst>
          </p:cNvPr>
          <p:cNvGrpSpPr/>
          <p:nvPr/>
        </p:nvGrpSpPr>
        <p:grpSpPr>
          <a:xfrm>
            <a:off x="5611908" y="1757082"/>
            <a:ext cx="3236257" cy="1615811"/>
            <a:chOff x="5576048" y="1757082"/>
            <a:chExt cx="3236257" cy="1615811"/>
          </a:xfrm>
          <a:noFill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41E9E0-E311-4404-8ECC-3FC5F2452C61}"/>
                </a:ext>
              </a:extLst>
            </p:cNvPr>
            <p:cNvSpPr/>
            <p:nvPr/>
          </p:nvSpPr>
          <p:spPr>
            <a:xfrm>
              <a:off x="6382871" y="1757082"/>
              <a:ext cx="806823" cy="815789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4F54E2-5EAF-4E84-8B50-AB4924B112FE}"/>
                </a:ext>
              </a:extLst>
            </p:cNvPr>
            <p:cNvSpPr/>
            <p:nvPr/>
          </p:nvSpPr>
          <p:spPr>
            <a:xfrm>
              <a:off x="5576048" y="2557104"/>
              <a:ext cx="806823" cy="815789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C89C4C7-883B-44FF-A909-0A130C350DFF}"/>
                </a:ext>
              </a:extLst>
            </p:cNvPr>
            <p:cNvSpPr/>
            <p:nvPr/>
          </p:nvSpPr>
          <p:spPr>
            <a:xfrm>
              <a:off x="7189694" y="2557104"/>
              <a:ext cx="806823" cy="815789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C616B7-4848-4206-BE29-537A409A9FD6}"/>
                </a:ext>
              </a:extLst>
            </p:cNvPr>
            <p:cNvSpPr/>
            <p:nvPr/>
          </p:nvSpPr>
          <p:spPr>
            <a:xfrm>
              <a:off x="8005482" y="2557104"/>
              <a:ext cx="806823" cy="815789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22FAC9-5FC9-4C10-B57A-6D5C42E3A2FB}"/>
              </a:ext>
            </a:extLst>
          </p:cNvPr>
          <p:cNvGrpSpPr/>
          <p:nvPr/>
        </p:nvGrpSpPr>
        <p:grpSpPr>
          <a:xfrm rot="16200000">
            <a:off x="-505423" y="2603163"/>
            <a:ext cx="3236257" cy="1615811"/>
            <a:chOff x="5576048" y="1757082"/>
            <a:chExt cx="3236257" cy="161581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420411-88BD-4A41-A9BF-42D437A9043B}"/>
                </a:ext>
              </a:extLst>
            </p:cNvPr>
            <p:cNvSpPr/>
            <p:nvPr/>
          </p:nvSpPr>
          <p:spPr>
            <a:xfrm>
              <a:off x="6382871" y="1757082"/>
              <a:ext cx="806823" cy="81578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84A147-E62F-44F6-B4BD-578BA5277F11}"/>
                </a:ext>
              </a:extLst>
            </p:cNvPr>
            <p:cNvSpPr/>
            <p:nvPr/>
          </p:nvSpPr>
          <p:spPr>
            <a:xfrm>
              <a:off x="5576048" y="2557104"/>
              <a:ext cx="806823" cy="81578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BCE58C-6C8B-4424-80B2-473B3EED4B09}"/>
                </a:ext>
              </a:extLst>
            </p:cNvPr>
            <p:cNvSpPr/>
            <p:nvPr/>
          </p:nvSpPr>
          <p:spPr>
            <a:xfrm>
              <a:off x="7189694" y="2557104"/>
              <a:ext cx="806823" cy="81578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7308413-5DAB-4B7E-824F-984AB18811DA}"/>
                </a:ext>
              </a:extLst>
            </p:cNvPr>
            <p:cNvSpPr/>
            <p:nvPr/>
          </p:nvSpPr>
          <p:spPr>
            <a:xfrm>
              <a:off x="8005482" y="2557104"/>
              <a:ext cx="806823" cy="81578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8437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5C457D-C643-4573-97ED-9EA4953E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482"/>
            <a:ext cx="9144000" cy="37990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EAA033-F6A8-4FDB-B0C2-5D0DE98F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SLAM</a:t>
            </a:r>
            <a:r>
              <a:rPr lang="ko-KR" altLang="en-US" dirty="0"/>
              <a:t>의 역할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F3FDF-B24B-4A8B-B660-A333CE30A486}"/>
              </a:ext>
            </a:extLst>
          </p:cNvPr>
          <p:cNvSpPr txBox="1"/>
          <p:nvPr/>
        </p:nvSpPr>
        <p:spPr>
          <a:xfrm>
            <a:off x="5123327" y="5246141"/>
            <a:ext cx="402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B050"/>
                </a:solidFill>
              </a:rPr>
              <a:t>여러 관계성들을 정리하여 최적화를 통해 정밀한 </a:t>
            </a:r>
            <a:r>
              <a:rPr lang="en-US" altLang="ko-KR" sz="1800" b="1" dirty="0">
                <a:solidFill>
                  <a:srgbClr val="00B050"/>
                </a:solidFill>
              </a:rPr>
              <a:t>Map</a:t>
            </a:r>
            <a:r>
              <a:rPr lang="ko-KR" altLang="en-US" sz="1800" b="1" dirty="0">
                <a:solidFill>
                  <a:srgbClr val="00B050"/>
                </a:solidFill>
              </a:rPr>
              <a:t>생성과 </a:t>
            </a:r>
            <a:r>
              <a:rPr lang="en-US" altLang="ko-KR" sz="1800" b="1" dirty="0">
                <a:solidFill>
                  <a:srgbClr val="00B050"/>
                </a:solidFill>
              </a:rPr>
              <a:t>pose trajectory</a:t>
            </a:r>
            <a:r>
              <a:rPr lang="ko-KR" altLang="en-US" sz="1800" b="1" dirty="0">
                <a:solidFill>
                  <a:srgbClr val="00B050"/>
                </a:solidFill>
              </a:rPr>
              <a:t>의 정확한 위치를 찾아 줌</a:t>
            </a:r>
            <a:r>
              <a:rPr lang="en-US" altLang="ko-KR" sz="1800" b="1" dirty="0">
                <a:solidFill>
                  <a:srgbClr val="00B050"/>
                </a:solidFill>
              </a:rPr>
              <a:t>.</a:t>
            </a:r>
            <a:endParaRPr lang="ko-KR" altLang="en-US" sz="1800" b="1" dirty="0">
              <a:solidFill>
                <a:srgbClr val="00B05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A70807-013B-4E6A-B3DF-B79B56C50F33}"/>
              </a:ext>
            </a:extLst>
          </p:cNvPr>
          <p:cNvSpPr/>
          <p:nvPr/>
        </p:nvSpPr>
        <p:spPr>
          <a:xfrm>
            <a:off x="5836024" y="1667435"/>
            <a:ext cx="3227294" cy="35787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ㄱㅇㄷㄹ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12356E6-250E-4536-9FF0-9DE8B129E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1" y="965528"/>
            <a:ext cx="8542117" cy="5016500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2283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AA033-F6A8-4FDB-B0C2-5D0DE98F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SLAM</a:t>
            </a:r>
            <a:r>
              <a:rPr lang="ko-KR" altLang="en-US" dirty="0"/>
              <a:t>의 역할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98BE0-4459-4A24-8B9A-3B80CF632514}"/>
              </a:ext>
            </a:extLst>
          </p:cNvPr>
          <p:cNvSpPr txBox="1"/>
          <p:nvPr/>
        </p:nvSpPr>
        <p:spPr>
          <a:xfrm>
            <a:off x="307038" y="1344699"/>
            <a:ext cx="142987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Backend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CD2CA1-E089-467D-A097-EDA696DD5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7562"/>
            <a:ext cx="8229600" cy="3784922"/>
          </a:xfrm>
          <a:prstGeom prst="rect">
            <a:avLst/>
          </a:prstGeom>
          <a:ln w="38100">
            <a:solidFill>
              <a:schemeClr val="accent2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005745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7D447-45EC-4EA8-8B2C-D6F3B7B6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Frontend</a:t>
            </a:r>
            <a:r>
              <a:rPr lang="ko-KR" altLang="en-US" dirty="0"/>
              <a:t>와 </a:t>
            </a:r>
            <a:r>
              <a:rPr lang="en-US" altLang="ko-KR" dirty="0"/>
              <a:t>Backend</a:t>
            </a:r>
            <a:r>
              <a:rPr lang="ko-KR" altLang="en-US" dirty="0"/>
              <a:t>를 구별하는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C50734-5FF4-4E05-A6A3-14CAD6D7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Loop closure detection</a:t>
            </a:r>
            <a:r>
              <a:rPr lang="ko-KR" altLang="en-US" dirty="0">
                <a:latin typeface="+mn-ea"/>
              </a:rPr>
              <a:t>이나 </a:t>
            </a:r>
            <a:r>
              <a:rPr lang="en-US" altLang="ko-KR" dirty="0">
                <a:latin typeface="+mn-ea"/>
              </a:rPr>
              <a:t>Optimization</a:t>
            </a:r>
            <a:r>
              <a:rPr lang="ko-KR" altLang="en-US" dirty="0">
                <a:latin typeface="+mn-ea"/>
              </a:rPr>
              <a:t>같은 경우 계산하는 양이 많아 실시간 처리가 어렵기 때문에 실시간성을 위해 나눠서 작업을 처리한다고 함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9429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D8E44-73FF-4F5D-951B-4A501FA2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Cartographer</a:t>
            </a:r>
            <a:r>
              <a:rPr lang="ko-KR" altLang="en-US" dirty="0"/>
              <a:t>에서 제안하는 실시간 처리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ED294-8896-41D1-A916-79543E36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Real-time closure loop detection</a:t>
            </a:r>
          </a:p>
          <a:p>
            <a:pPr>
              <a:buFontTx/>
              <a:buChar char="-"/>
            </a:pPr>
            <a:r>
              <a:rPr lang="en-US" altLang="ko-KR" sz="2400" b="1" i="0" u="none" strike="noStrike" baseline="0" dirty="0">
                <a:solidFill>
                  <a:srgbClr val="00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5cm </a:t>
            </a:r>
            <a:r>
              <a:rPr lang="ko-KR" altLang="en-US" sz="2400" b="1" i="0" u="none" strike="noStrike" baseline="0" dirty="0">
                <a:solidFill>
                  <a:srgbClr val="00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수준의 고화질의 </a:t>
            </a:r>
            <a:r>
              <a:rPr lang="en-US" altLang="ko-KR" sz="2400" b="1" i="0" u="none" strike="noStrike" baseline="0" dirty="0">
                <a:solidFill>
                  <a:srgbClr val="00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Map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에서 </a:t>
            </a:r>
            <a:r>
              <a:rPr lang="en-US" altLang="ko-KR" sz="2400" b="1" i="0" u="none" strike="noStrike" baseline="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Global(Loop closure) Constraint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</a:t>
            </a:r>
            <a:r>
              <a:rPr lang="ko-KR" altLang="en-US" sz="2400" b="1" i="0" u="none" strike="noStrike" baseline="0" dirty="0">
                <a:solidFill>
                  <a:srgbClr val="6AA94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실시간 수준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으로 계산할 수 있는 </a:t>
            </a:r>
            <a:r>
              <a:rPr lang="en-US" altLang="ko-KR" sz="2400" b="1" i="0" u="none" strike="noStrike" baseline="0" dirty="0">
                <a:solidFill>
                  <a:srgbClr val="9A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Branch-and-bound</a:t>
            </a:r>
            <a:r>
              <a:rPr lang="ko-KR" altLang="en-US" sz="2400" b="1" i="0" u="none" strike="noStrike" baseline="0" dirty="0">
                <a:solidFill>
                  <a:srgbClr val="9A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방식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제안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실시간 수준이란</a:t>
            </a:r>
            <a:r>
              <a:rPr lang="en-US" altLang="ko-KR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 -&gt; </a:t>
            </a:r>
            <a:r>
              <a:rPr lang="ko-KR" altLang="en-US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실제로 </a:t>
            </a:r>
            <a:r>
              <a:rPr lang="ko-KR" altLang="en-US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백엔드가</a:t>
            </a:r>
            <a:r>
              <a:rPr lang="ko-KR" altLang="en-US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있어 실시간은 아니지만 실시간 처럼 속도를 낼 수 있도록 한다는 의미</a:t>
            </a:r>
            <a:r>
              <a:rPr lang="en-US" altLang="ko-KR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2400" b="1" i="0" u="none" strike="noStrike" baseline="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None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5208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B907D-A70C-461C-B0F2-869C6EE7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850"/>
            <a:ext cx="8229600" cy="661987"/>
          </a:xfrm>
        </p:spPr>
        <p:txBody>
          <a:bodyPr/>
          <a:lstStyle/>
          <a:p>
            <a:r>
              <a:rPr lang="en-US" altLang="ko-KR" dirty="0"/>
              <a:t>Branch-and-Bound Algorithm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FBC7D2-FB44-4FA0-90AB-64275A81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540"/>
            <a:ext cx="4489076" cy="4413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464333-23FC-4F90-9922-55FB37D2F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4448"/>
            <a:ext cx="4572000" cy="248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26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B907D-A70C-461C-B0F2-869C6EE7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850"/>
            <a:ext cx="8229600" cy="661987"/>
          </a:xfrm>
        </p:spPr>
        <p:txBody>
          <a:bodyPr/>
          <a:lstStyle/>
          <a:p>
            <a:r>
              <a:rPr lang="en-US" altLang="ko-KR" dirty="0"/>
              <a:t>Branch-and-Bound Algorithm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F7B99-0732-411D-9CA2-58BA5A4E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5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63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Cartographer</a:t>
            </a:r>
            <a:r>
              <a:rPr lang="ko-KR" altLang="en-US" dirty="0"/>
              <a:t>의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860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초음파 센서 노드 계획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342900" lvl="1" indent="0">
              <a:buClr>
                <a:schemeClr val="tx1"/>
              </a:buClr>
              <a:buNone/>
              <a:defRPr/>
            </a:pPr>
            <a:endParaRPr lang="en-US" altLang="ko-KR" sz="1600" b="0">
              <a:solidFill>
                <a:schemeClr val="tx1"/>
              </a:solidFill>
            </a:endParaRPr>
          </a:p>
          <a:p>
            <a:pPr marL="342900" lvl="1" indent="0">
              <a:buClr>
                <a:schemeClr val="tx1"/>
              </a:buClr>
              <a:buNone/>
              <a:defRPr/>
            </a:pPr>
            <a:endParaRPr lang="en-US" altLang="ko-KR" sz="1600" b="0">
              <a:solidFill>
                <a:schemeClr val="tx1"/>
              </a:solidFill>
            </a:endParaRPr>
          </a:p>
          <a:p>
            <a:pPr marL="342900" lvl="1" indent="0">
              <a:buClr>
                <a:schemeClr val="tx1"/>
              </a:buClr>
              <a:buNone/>
              <a:defRPr/>
            </a:pPr>
            <a:endParaRPr lang="en-US" altLang="ko-KR" sz="1600" b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37454"/>
            <a:ext cx="9144000" cy="356091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237094" y="2872131"/>
            <a:ext cx="4036541" cy="2627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890" y="1489325"/>
            <a:ext cx="5000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초음파 센서를 </a:t>
            </a:r>
            <a:r>
              <a:rPr lang="en-US" altLang="ko-KR"/>
              <a:t>mux/nodlet_manager </a:t>
            </a:r>
            <a:r>
              <a:rPr lang="ko-KR" altLang="en-US"/>
              <a:t>노드로 메시지를 전송</a:t>
            </a:r>
          </a:p>
          <a:p>
            <a:pPr lvl="0">
              <a:defRPr/>
            </a:pPr>
            <a:r>
              <a:rPr lang="ko-KR" altLang="en-US"/>
              <a:t>그 때의 토픽 이름을 </a:t>
            </a:r>
            <a:r>
              <a:rPr lang="en-US" altLang="ko-KR"/>
              <a:t>safety</a:t>
            </a:r>
            <a:r>
              <a:rPr lang="ko-KR" altLang="en-US"/>
              <a:t>로 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2438797" y="2001433"/>
            <a:ext cx="910406" cy="9777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93ED-F200-4C27-8E1E-4431CAD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cartographer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5608"/>
            <a:ext cx="8229600" cy="5016500"/>
          </a:xfrm>
        </p:spPr>
        <p:txBody>
          <a:bodyPr/>
          <a:lstStyle/>
          <a:p>
            <a:r>
              <a:rPr lang="en-US" altLang="ko-KR" dirty="0"/>
              <a:t>install(1)</a:t>
            </a:r>
          </a:p>
          <a:p>
            <a:pPr>
              <a:buFontTx/>
              <a:buChar char="-"/>
            </a:pPr>
            <a:r>
              <a:rPr lang="ko-KR" altLang="en-US" b="0" dirty="0">
                <a:solidFill>
                  <a:sysClr val="windowText" lastClr="000000"/>
                </a:solidFill>
              </a:rPr>
              <a:t>빌드를 위해 필요한 </a:t>
            </a:r>
            <a:r>
              <a:rPr lang="en-US" altLang="ko-KR" b="0" dirty="0">
                <a:solidFill>
                  <a:sysClr val="windowText" lastClr="000000"/>
                </a:solidFill>
              </a:rPr>
              <a:t>tool </a:t>
            </a:r>
            <a:r>
              <a:rPr lang="ko-KR" altLang="en-US" b="0" dirty="0">
                <a:solidFill>
                  <a:sysClr val="windowText" lastClr="000000"/>
                </a:solidFill>
              </a:rPr>
              <a:t>다운로드</a:t>
            </a: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r>
              <a:rPr lang="en-US" altLang="ko-KR" b="0" dirty="0" err="1">
                <a:solidFill>
                  <a:sysClr val="windowText" lastClr="000000"/>
                </a:solidFill>
              </a:rPr>
              <a:t>cartograpger_ros</a:t>
            </a:r>
            <a:r>
              <a:rPr lang="en-US" altLang="ko-KR" b="0" dirty="0">
                <a:solidFill>
                  <a:sysClr val="windowText" lastClr="000000"/>
                </a:solidFill>
              </a:rPr>
              <a:t> </a:t>
            </a:r>
            <a:r>
              <a:rPr lang="ko-KR" altLang="en-US" b="0" dirty="0">
                <a:solidFill>
                  <a:sysClr val="windowText" lastClr="000000"/>
                </a:solidFill>
              </a:rPr>
              <a:t>작업공간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B72F8-B521-4897-ADA5-24CFCBADB8F5}"/>
              </a:ext>
            </a:extLst>
          </p:cNvPr>
          <p:cNvSpPr txBox="1"/>
          <p:nvPr/>
        </p:nvSpPr>
        <p:spPr>
          <a:xfrm>
            <a:off x="457200" y="1783972"/>
            <a:ext cx="8229600" cy="584775"/>
          </a:xfrm>
          <a:prstGeom prst="rect">
            <a:avLst/>
          </a:prstGeom>
          <a:solidFill>
            <a:srgbClr val="F9FDD3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/>
              <a:t>$ </a:t>
            </a:r>
            <a:r>
              <a:rPr lang="ko-KR" altLang="en-US" sz="1600" dirty="0" err="1"/>
              <a:t>sudo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apt-get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update</a:t>
            </a:r>
            <a:endParaRPr lang="ko-KR" altLang="en-US" sz="1600" dirty="0"/>
          </a:p>
          <a:p>
            <a:pPr algn="just"/>
            <a:r>
              <a:rPr lang="en-US" altLang="ko-KR" sz="1600" dirty="0"/>
              <a:t>$ </a:t>
            </a:r>
            <a:r>
              <a:rPr lang="ko-KR" altLang="en-US" sz="1600" dirty="0" err="1"/>
              <a:t>sudo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apt-get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install</a:t>
            </a:r>
            <a:r>
              <a:rPr lang="ko-KR" altLang="en-US" sz="1600" dirty="0"/>
              <a:t> -</a:t>
            </a:r>
            <a:r>
              <a:rPr lang="ko-KR" altLang="en-US" sz="1600" dirty="0" err="1"/>
              <a:t>y</a:t>
            </a:r>
            <a:r>
              <a:rPr lang="ko-KR" altLang="en-US" sz="1600" dirty="0"/>
              <a:t> python3-wstool python3-rosdep </a:t>
            </a:r>
            <a:r>
              <a:rPr lang="ko-KR" altLang="en-US" sz="1600" dirty="0" err="1"/>
              <a:t>ninja-build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stow</a:t>
            </a:r>
            <a:endParaRPr lang="ko-KR" altLang="en-US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7A9000-9E89-4749-9EEC-3B557A430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79471"/>
            <a:ext cx="8229600" cy="1477328"/>
          </a:xfrm>
          <a:prstGeom prst="rect">
            <a:avLst/>
          </a:prstGeom>
          <a:solidFill>
            <a:srgbClr val="F9FDD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catkin_ws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0702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dirty="0">
                <a:solidFill>
                  <a:srgbClr val="404040"/>
                </a:solidFill>
                <a:latin typeface="Arial Unicode MS" panose="020B0604020202020204" pitchFamily="50" charset="-127"/>
                <a:ea typeface="SFMono-Regular"/>
              </a:rPr>
              <a:t>$ 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catkin_ws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wstool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wstool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merge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https://raw.githubusercontent.com/cartographer-project/cartographer_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/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</a:b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ros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/master/cartographer_ros.rosinstall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 Unicode MS" panose="020B0604020202020204" pitchFamily="50" charset="-127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wstool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50" charset="-127"/>
                <a:ea typeface="SFMono-Regular"/>
              </a:rPr>
              <a:t>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93ED-F200-4C27-8E1E-4431CAD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cartographer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5608"/>
            <a:ext cx="8229600" cy="5016500"/>
          </a:xfrm>
        </p:spPr>
        <p:txBody>
          <a:bodyPr/>
          <a:lstStyle/>
          <a:p>
            <a:r>
              <a:rPr lang="en-US" altLang="ko-KR" dirty="0"/>
              <a:t>install(2)</a:t>
            </a:r>
          </a:p>
          <a:p>
            <a:pPr>
              <a:buFontTx/>
              <a:buChar char="-"/>
            </a:pPr>
            <a:r>
              <a:rPr lang="en-US" altLang="ko-KR" b="0" dirty="0" err="1">
                <a:solidFill>
                  <a:sysClr val="windowText" lastClr="000000"/>
                </a:solidFill>
              </a:rPr>
              <a:t>cartographer_ros</a:t>
            </a:r>
            <a:r>
              <a:rPr lang="ko-KR" altLang="en-US" b="0" dirty="0">
                <a:solidFill>
                  <a:sysClr val="windowText" lastClr="000000"/>
                </a:solidFill>
              </a:rPr>
              <a:t>의 종속성 설치</a:t>
            </a: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r>
              <a:rPr lang="en-US" altLang="ko-KR" b="0" dirty="0">
                <a:solidFill>
                  <a:sysClr val="windowText" lastClr="000000"/>
                </a:solidFill>
              </a:rPr>
              <a:t>cartographer</a:t>
            </a:r>
            <a:r>
              <a:rPr lang="ko-KR" altLang="en-US" b="0" dirty="0">
                <a:solidFill>
                  <a:sysClr val="windowText" lastClr="000000"/>
                </a:solidFill>
              </a:rPr>
              <a:t>은 </a:t>
            </a:r>
            <a:r>
              <a:rPr lang="en-US" altLang="ko-KR" b="0" dirty="0">
                <a:solidFill>
                  <a:sysClr val="windowText" lastClr="000000"/>
                </a:solidFill>
              </a:rPr>
              <a:t>abseil-</a:t>
            </a:r>
            <a:r>
              <a:rPr lang="en-US" altLang="ko-KR" b="0" dirty="0" err="1">
                <a:solidFill>
                  <a:sysClr val="windowText" lastClr="000000"/>
                </a:solidFill>
              </a:rPr>
              <a:t>cpp</a:t>
            </a:r>
            <a:r>
              <a:rPr lang="ko-KR" altLang="en-US" b="0" dirty="0">
                <a:solidFill>
                  <a:sysClr val="windowText" lastClr="000000"/>
                </a:solidFill>
              </a:rPr>
              <a:t>라이브러리를 사용하기에 다음을 설치</a:t>
            </a: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r>
              <a:rPr lang="ko-KR" altLang="en-US" b="0" dirty="0">
                <a:solidFill>
                  <a:sysClr val="windowText" lastClr="000000"/>
                </a:solidFill>
              </a:rPr>
              <a:t>빌드 </a:t>
            </a:r>
            <a:r>
              <a:rPr lang="en-US" altLang="ko-KR" b="0" dirty="0">
                <a:solidFill>
                  <a:sysClr val="windowText" lastClr="000000"/>
                </a:solidFill>
              </a:rPr>
              <a:t>&amp; install</a:t>
            </a:r>
            <a:endParaRPr lang="ko-KR" altLang="en-US" b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B72F8-B521-4897-ADA5-24CFCBADB8F5}"/>
              </a:ext>
            </a:extLst>
          </p:cNvPr>
          <p:cNvSpPr txBox="1"/>
          <p:nvPr/>
        </p:nvSpPr>
        <p:spPr>
          <a:xfrm>
            <a:off x="457200" y="1783972"/>
            <a:ext cx="8229600" cy="830997"/>
          </a:xfrm>
          <a:prstGeom prst="rect">
            <a:avLst/>
          </a:prstGeom>
          <a:solidFill>
            <a:srgbClr val="F9FDD3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rosdep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init</a:t>
            </a:r>
            <a:endParaRPr lang="en-US" altLang="ko-KR" sz="1600" dirty="0"/>
          </a:p>
          <a:p>
            <a:pPr algn="just"/>
            <a:r>
              <a:rPr lang="en-US" altLang="ko-KR" sz="1600" dirty="0"/>
              <a:t>$ </a:t>
            </a:r>
            <a:r>
              <a:rPr lang="en-US" altLang="ko-KR" sz="1600" dirty="0" err="1"/>
              <a:t>rosdep</a:t>
            </a:r>
            <a:r>
              <a:rPr lang="en-US" altLang="ko-KR" sz="1600" dirty="0"/>
              <a:t> update</a:t>
            </a:r>
          </a:p>
          <a:p>
            <a:pPr algn="just"/>
            <a:r>
              <a:rPr lang="en-US" altLang="ko-KR" sz="1600" dirty="0"/>
              <a:t>$ </a:t>
            </a:r>
            <a:r>
              <a:rPr lang="en-US" altLang="ko-KR" sz="1600" dirty="0" err="1"/>
              <a:t>rosdep</a:t>
            </a:r>
            <a:r>
              <a:rPr lang="en-US" altLang="ko-KR" sz="1600" dirty="0"/>
              <a:t> install --from-paths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 --ignore-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 --</a:t>
            </a:r>
            <a:r>
              <a:rPr lang="en-US" altLang="ko-KR" sz="1600" dirty="0" err="1"/>
              <a:t>rosdistro</a:t>
            </a:r>
            <a:r>
              <a:rPr lang="en-US" altLang="ko-KR" sz="1600" dirty="0"/>
              <a:t>=${ROS_DISTRO} -y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AB07C-C04F-40A3-861E-89883E68C9EB}"/>
              </a:ext>
            </a:extLst>
          </p:cNvPr>
          <p:cNvSpPr txBox="1"/>
          <p:nvPr/>
        </p:nvSpPr>
        <p:spPr>
          <a:xfrm>
            <a:off x="457200" y="3904344"/>
            <a:ext cx="8229600" cy="584775"/>
          </a:xfrm>
          <a:prstGeom prst="rect">
            <a:avLst/>
          </a:prstGeom>
          <a:solidFill>
            <a:srgbClr val="F9FDD3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/>
              <a:t>$ src/cartographer/scripts/install_abseil.sh</a:t>
            </a:r>
          </a:p>
          <a:p>
            <a:pPr algn="just"/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remove </a:t>
            </a:r>
            <a:r>
              <a:rPr lang="en-US" altLang="ko-KR" sz="1600" dirty="0" err="1"/>
              <a:t>ros</a:t>
            </a:r>
            <a:r>
              <a:rPr lang="en-US" altLang="ko-KR" sz="1600" dirty="0"/>
              <a:t>-${ROS_DISTRO}-abseil-</a:t>
            </a:r>
            <a:r>
              <a:rPr lang="en-US" altLang="ko-KR" sz="1600" dirty="0" err="1"/>
              <a:t>cpp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78E39-5FBD-44E1-942A-5493F5074748}"/>
              </a:ext>
            </a:extLst>
          </p:cNvPr>
          <p:cNvSpPr txBox="1"/>
          <p:nvPr/>
        </p:nvSpPr>
        <p:spPr>
          <a:xfrm>
            <a:off x="457200" y="5197883"/>
            <a:ext cx="8229600" cy="338554"/>
          </a:xfrm>
          <a:prstGeom prst="rect">
            <a:avLst/>
          </a:prstGeom>
          <a:solidFill>
            <a:srgbClr val="F9FDD3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/>
              <a:t>$ </a:t>
            </a:r>
            <a:r>
              <a:rPr lang="en-US" altLang="ko-KR" sz="1600" dirty="0" err="1"/>
              <a:t>catkin_make_isolated</a:t>
            </a:r>
            <a:r>
              <a:rPr lang="en-US" altLang="ko-KR" sz="1600" dirty="0"/>
              <a:t> --install --use-ninja</a:t>
            </a:r>
          </a:p>
        </p:txBody>
      </p:sp>
    </p:spTree>
    <p:extLst>
      <p:ext uri="{BB962C8B-B14F-4D97-AF65-F5344CB8AC3E}">
        <p14:creationId xmlns:p14="http://schemas.microsoft.com/office/powerpoint/2010/main" val="2960598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93ED-F200-4C27-8E1E-4431CAD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cartographer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5608"/>
            <a:ext cx="8229600" cy="5016500"/>
          </a:xfrm>
        </p:spPr>
        <p:txBody>
          <a:bodyPr/>
          <a:lstStyle/>
          <a:p>
            <a:r>
              <a:rPr lang="en-US" altLang="ko-KR" dirty="0"/>
              <a:t>demo</a:t>
            </a:r>
          </a:p>
          <a:p>
            <a:pPr>
              <a:buFontTx/>
              <a:buChar char="-"/>
            </a:pPr>
            <a:r>
              <a:rPr lang="en-US" altLang="ko-KR" b="0" dirty="0">
                <a:solidFill>
                  <a:sysClr val="windowText" lastClr="000000"/>
                </a:solidFill>
              </a:rPr>
              <a:t>2D </a:t>
            </a:r>
            <a:r>
              <a:rPr lang="ko-KR" altLang="en-US" b="0" dirty="0">
                <a:solidFill>
                  <a:sysClr val="windowText" lastClr="000000"/>
                </a:solidFill>
              </a:rPr>
              <a:t>데모 다운로드 및 실행</a:t>
            </a:r>
            <a:r>
              <a:rPr lang="en-US" altLang="ko-KR" b="0" dirty="0">
                <a:solidFill>
                  <a:sysClr val="windowText" lastClr="000000"/>
                </a:solidFill>
              </a:rPr>
              <a:t>:</a:t>
            </a: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B72F8-B521-4897-ADA5-24CFCBADB8F5}"/>
              </a:ext>
            </a:extLst>
          </p:cNvPr>
          <p:cNvSpPr txBox="1"/>
          <p:nvPr/>
        </p:nvSpPr>
        <p:spPr>
          <a:xfrm>
            <a:off x="457200" y="1783972"/>
            <a:ext cx="8229600" cy="1323439"/>
          </a:xfrm>
          <a:prstGeom prst="rect">
            <a:avLst/>
          </a:prstGeom>
          <a:solidFill>
            <a:srgbClr val="F9FDD3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/>
              <a:t>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-P ~/Downloads https://storage.googleapis.com/cartographer-public-data/bags/</a:t>
            </a:r>
            <a:br>
              <a:rPr lang="en-US" altLang="ko-KR" sz="1600" dirty="0"/>
            </a:br>
            <a:r>
              <a:rPr lang="en-US" altLang="ko-KR" sz="1600" dirty="0"/>
              <a:t>   backpack_2d/</a:t>
            </a:r>
            <a:r>
              <a:rPr lang="en-US" altLang="ko-KR" sz="1600" dirty="0" err="1"/>
              <a:t>cartographer_paper_deutsches_museum.bag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$ </a:t>
            </a:r>
            <a:r>
              <a:rPr lang="en-US" altLang="ko-KR" sz="1600" dirty="0" err="1"/>
              <a:t>roslaunch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cartographer_ros</a:t>
            </a:r>
            <a:r>
              <a:rPr lang="en-US" altLang="ko-KR" sz="1600" dirty="0"/>
              <a:t> demo_backpack_2d.launch </a:t>
            </a:r>
            <a:r>
              <a:rPr lang="en-US" altLang="ko-KR" sz="1600" dirty="0" err="1"/>
              <a:t>bag_filename</a:t>
            </a:r>
            <a:r>
              <a:rPr lang="en-US" altLang="ko-KR" sz="1600" dirty="0"/>
              <a:t>:=${HOME}/Dow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en-US" altLang="ko-KR" sz="1600" dirty="0" err="1"/>
              <a:t>nloads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cartographer_paper_deutsches_museum.bag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3EF63-BB7E-4589-903D-AE0B6043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3221932"/>
            <a:ext cx="53625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76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93ED-F200-4C27-8E1E-4431CAD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cartographer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5608"/>
            <a:ext cx="8229600" cy="5016500"/>
          </a:xfrm>
        </p:spPr>
        <p:txBody>
          <a:bodyPr/>
          <a:lstStyle/>
          <a:p>
            <a:pPr marL="0" indent="0">
              <a:buNone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0" y="1489728"/>
            <a:ext cx="8757160" cy="277713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 txBox="1">
            <a:spLocks/>
          </p:cNvSpPr>
          <p:nvPr/>
        </p:nvSpPr>
        <p:spPr bwMode="auto">
          <a:xfrm>
            <a:off x="386840" y="917446"/>
            <a:ext cx="82296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400" b="1" kern="1200">
                <a:solidFill>
                  <a:srgbClr val="993300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6286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0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89535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162050" indent="-314325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438275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Cartographer </a:t>
            </a:r>
            <a:r>
              <a:rPr kumimoji="0" lang="ko-KR" altLang="en-US" dirty="0"/>
              <a:t>상태도</a:t>
            </a:r>
            <a:endParaRPr kumimoji="0"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kumimoji="0"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kumimoji="0" lang="en-US" altLang="ko-KR" b="0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kumimoji="0" lang="en-US" altLang="ko-KR" b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395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93ED-F200-4C27-8E1E-4431CAD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cartographer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59" y="811702"/>
            <a:ext cx="8229600" cy="5016500"/>
          </a:xfrm>
        </p:spPr>
        <p:txBody>
          <a:bodyPr/>
          <a:lstStyle/>
          <a:p>
            <a:r>
              <a:rPr lang="en-US" altLang="ko-KR" dirty="0"/>
              <a:t>launch</a:t>
            </a: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B72F8-B521-4897-ADA5-24CFCBADB8F5}"/>
              </a:ext>
            </a:extLst>
          </p:cNvPr>
          <p:cNvSpPr txBox="1"/>
          <p:nvPr/>
        </p:nvSpPr>
        <p:spPr>
          <a:xfrm>
            <a:off x="4518212" y="1275972"/>
            <a:ext cx="4326964" cy="3293209"/>
          </a:xfrm>
          <a:prstGeom prst="rect">
            <a:avLst/>
          </a:prstGeom>
          <a:solidFill>
            <a:srgbClr val="F9FDD3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1. </a:t>
            </a:r>
            <a:r>
              <a:rPr lang="en-US" altLang="ko-KR" sz="1600" dirty="0" err="1"/>
              <a:t>configuration_directory</a:t>
            </a:r>
            <a:r>
              <a:rPr lang="en-US" altLang="ko-KR" sz="1600" dirty="0"/>
              <a:t> + </a:t>
            </a:r>
            <a:r>
              <a:rPr lang="en-US" altLang="ko-KR" sz="1600" dirty="0" err="1"/>
              <a:t>basename</a:t>
            </a:r>
            <a:endParaRPr lang="en-US" altLang="ko-KR" sz="1600" dirty="0"/>
          </a:p>
          <a:p>
            <a:pPr algn="just"/>
            <a:r>
              <a:rPr lang="en-US" altLang="ko-KR" sz="1600" dirty="0"/>
              <a:t>=&gt; </a:t>
            </a:r>
            <a:r>
              <a:rPr lang="en-US" altLang="ko-KR" sz="1600" dirty="0" err="1"/>
              <a:t>catographer</a:t>
            </a:r>
            <a:r>
              <a:rPr lang="ko-KR" altLang="en-US" sz="1600" dirty="0"/>
              <a:t>를 설정해주는 </a:t>
            </a:r>
            <a:r>
              <a:rPr lang="en-US" altLang="ko-KR" sz="1600" dirty="0" err="1"/>
              <a:t>lua</a:t>
            </a:r>
            <a:r>
              <a:rPr lang="ko-KR" altLang="en-US" sz="1600" dirty="0"/>
              <a:t>파일 위치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2. </a:t>
            </a:r>
            <a:r>
              <a:rPr lang="ko-KR" altLang="en-US" sz="1600" dirty="0"/>
              <a:t>각 센서의 </a:t>
            </a:r>
            <a:r>
              <a:rPr lang="en-US" altLang="ko-KR" sz="1600" dirty="0"/>
              <a:t>&lt;remap&gt;</a:t>
            </a:r>
            <a:r>
              <a:rPr lang="ko-KR" altLang="en-US" sz="1600" dirty="0"/>
              <a:t>들</a:t>
            </a:r>
            <a:endParaRPr lang="en-US" altLang="ko-KR" sz="1600" dirty="0"/>
          </a:p>
          <a:p>
            <a:pPr algn="just"/>
            <a:r>
              <a:rPr lang="en-US" altLang="ko-KR" sz="1600" dirty="0"/>
              <a:t>=&gt; _n</a:t>
            </a:r>
            <a:r>
              <a:rPr lang="ko-KR" altLang="en-US" sz="1600" dirty="0"/>
              <a:t>이 붙으면 여러 센서를 사용한다는 것</a:t>
            </a:r>
            <a:endParaRPr lang="en-US" altLang="ko-KR" sz="1600" dirty="0"/>
          </a:p>
          <a:p>
            <a:pPr algn="just"/>
            <a:r>
              <a:rPr lang="en-US" altLang="ko-KR" sz="1600" dirty="0"/>
              <a:t>      </a:t>
            </a:r>
            <a:r>
              <a:rPr lang="en-US" altLang="ko-KR" sz="1600" dirty="0" err="1"/>
              <a:t>odom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imu</a:t>
            </a:r>
            <a:r>
              <a:rPr lang="ko-KR" altLang="en-US" sz="1600" dirty="0"/>
              <a:t>등도 추가 가능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3. </a:t>
            </a:r>
            <a:r>
              <a:rPr lang="en-US" altLang="ko-KR" sz="1600" dirty="0" err="1"/>
              <a:t>Gmapping</a:t>
            </a:r>
            <a:r>
              <a:rPr lang="en-US" altLang="ko-KR" sz="1600" dirty="0"/>
              <a:t> </a:t>
            </a:r>
            <a:r>
              <a:rPr lang="ko-KR" altLang="en-US" sz="1600" dirty="0"/>
              <a:t>에서는 </a:t>
            </a:r>
            <a:r>
              <a:rPr lang="en-US" altLang="ko-KR" sz="1600" dirty="0" err="1"/>
              <a:t>nav_msg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OccupancyGrid</a:t>
            </a:r>
            <a:r>
              <a:rPr lang="en-US" altLang="ko-KR" sz="1600" dirty="0"/>
              <a:t> </a:t>
            </a:r>
            <a:r>
              <a:rPr lang="ko-KR" altLang="en-US" sz="1600" dirty="0"/>
              <a:t>라는 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 type</a:t>
            </a:r>
            <a:r>
              <a:rPr lang="ko-KR" altLang="en-US" sz="1600" dirty="0"/>
              <a:t>을 사용한다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반면 </a:t>
            </a:r>
            <a:r>
              <a:rPr lang="en-US" altLang="ko-KR" sz="1600" dirty="0"/>
              <a:t>cartographer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submap_list</a:t>
            </a:r>
            <a:r>
              <a:rPr lang="ko-KR" altLang="en-US" sz="1600" dirty="0"/>
              <a:t>를 사용하는데 이때 이를 하나로 엮어 주어야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이를 수행하는 노드가 </a:t>
            </a:r>
            <a:r>
              <a:rPr lang="en-US" altLang="ko-KR" sz="1600" dirty="0" err="1"/>
              <a:t>cartographer_occupancy_grid_node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972"/>
            <a:ext cx="4417250" cy="49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9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93ED-F200-4C27-8E1E-4431CAD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cartographer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59" y="811702"/>
            <a:ext cx="8229600" cy="5016500"/>
          </a:xfrm>
        </p:spPr>
        <p:txBody>
          <a:bodyPr/>
          <a:lstStyle/>
          <a:p>
            <a:r>
              <a:rPr lang="en-US" altLang="ko-KR" dirty="0"/>
              <a:t>Backpack_2d.lua</a:t>
            </a: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B72F8-B521-4897-ADA5-24CFCBADB8F5}"/>
              </a:ext>
            </a:extLst>
          </p:cNvPr>
          <p:cNvSpPr txBox="1"/>
          <p:nvPr/>
        </p:nvSpPr>
        <p:spPr>
          <a:xfrm>
            <a:off x="4518213" y="1187415"/>
            <a:ext cx="4326964" cy="4031873"/>
          </a:xfrm>
          <a:prstGeom prst="rect">
            <a:avLst/>
          </a:prstGeom>
          <a:solidFill>
            <a:srgbClr val="F9FDD3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/>
              <a:t>Launch </a:t>
            </a:r>
            <a:r>
              <a:rPr lang="ko-KR" altLang="en-US" sz="1600" dirty="0"/>
              <a:t>파일에서 불러오는 </a:t>
            </a:r>
            <a:r>
              <a:rPr lang="en-US" altLang="ko-KR" sz="1600" dirty="0"/>
              <a:t>Cartographer </a:t>
            </a:r>
            <a:r>
              <a:rPr lang="ko-KR" altLang="en-US" sz="1600" dirty="0"/>
              <a:t>설정파일이다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defalt</a:t>
            </a:r>
            <a:r>
              <a:rPr lang="en-US" altLang="ko-KR" sz="1600" dirty="0"/>
              <a:t> </a:t>
            </a:r>
            <a:r>
              <a:rPr lang="ko-KR" altLang="en-US" sz="1600" dirty="0"/>
              <a:t>값으로 사용해도 상관없지만</a:t>
            </a:r>
            <a:r>
              <a:rPr lang="en-US" altLang="ko-KR" sz="1600" dirty="0"/>
              <a:t>, </a:t>
            </a:r>
            <a:r>
              <a:rPr lang="ko-KR" altLang="en-US" sz="1600" dirty="0"/>
              <a:t>컴퓨터 성능</a:t>
            </a:r>
            <a:r>
              <a:rPr lang="en-US" altLang="ko-KR" sz="1600" dirty="0"/>
              <a:t>, </a:t>
            </a:r>
            <a:r>
              <a:rPr lang="ko-KR" altLang="en-US" sz="1600" dirty="0"/>
              <a:t>센서 성능에 따라서 조절해 주어야 한다</a:t>
            </a:r>
            <a:r>
              <a:rPr lang="en-US" altLang="ko-KR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algn="just"/>
            <a:r>
              <a:rPr lang="en-US" altLang="ko-KR" sz="1600" dirty="0" err="1"/>
              <a:t>num_subdivions_per_laser_scan</a:t>
            </a:r>
            <a:endParaRPr lang="en-US" altLang="ko-KR" sz="1600" dirty="0"/>
          </a:p>
          <a:p>
            <a:pPr algn="just"/>
            <a:r>
              <a:rPr lang="ko-KR" altLang="en-US" sz="1600" dirty="0"/>
              <a:t>값을 올릴수록 스캔의 정확도가 올라가지만</a:t>
            </a:r>
            <a:r>
              <a:rPr lang="en-US" altLang="ko-KR" sz="1600" dirty="0"/>
              <a:t>, </a:t>
            </a:r>
            <a:r>
              <a:rPr lang="ko-KR" altLang="en-US" sz="1600" dirty="0"/>
              <a:t>값이 커질수록 처리 속도가 느려진다</a:t>
            </a:r>
            <a:r>
              <a:rPr lang="en-US" altLang="ko-KR" sz="1600" dirty="0"/>
              <a:t>.</a:t>
            </a:r>
          </a:p>
          <a:p>
            <a:pPr algn="just"/>
            <a:r>
              <a:rPr lang="en-US" altLang="ko-KR" sz="1600" dirty="0"/>
              <a:t>=&gt;laser scan </a:t>
            </a:r>
            <a:r>
              <a:rPr lang="ko-KR" altLang="en-US" sz="1600" dirty="0"/>
              <a:t>센서의 </a:t>
            </a:r>
            <a:r>
              <a:rPr lang="en-US" altLang="ko-KR" sz="1600" dirty="0"/>
              <a:t>frequency</a:t>
            </a:r>
            <a:r>
              <a:rPr lang="ko-KR" altLang="en-US" sz="1600" dirty="0"/>
              <a:t>가 떨어지고 로봇의 속도가 빠를 때 값을 올려준다</a:t>
            </a:r>
            <a:r>
              <a:rPr lang="en-US" altLang="ko-KR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5" y="1187415"/>
            <a:ext cx="4339968" cy="35394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7D1BBB6-66E8-494F-8604-1F8AC4EBB0DD}"/>
              </a:ext>
            </a:extLst>
          </p:cNvPr>
          <p:cNvSpPr/>
          <p:nvPr/>
        </p:nvSpPr>
        <p:spPr>
          <a:xfrm rot="5400000">
            <a:off x="1641373" y="2041427"/>
            <a:ext cx="107035" cy="2033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254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93ED-F200-4C27-8E1E-4431CAD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cartographer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59" y="811702"/>
            <a:ext cx="8229600" cy="5016500"/>
          </a:xfrm>
        </p:spPr>
        <p:txBody>
          <a:bodyPr/>
          <a:lstStyle/>
          <a:p>
            <a:r>
              <a:rPr lang="en-US" altLang="ko-KR" dirty="0"/>
              <a:t>Localization launch</a:t>
            </a: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B72F8-B521-4897-ADA5-24CFCBADB8F5}"/>
              </a:ext>
            </a:extLst>
          </p:cNvPr>
          <p:cNvSpPr txBox="1"/>
          <p:nvPr/>
        </p:nvSpPr>
        <p:spPr>
          <a:xfrm>
            <a:off x="4518212" y="1275972"/>
            <a:ext cx="4326964" cy="2800767"/>
          </a:xfrm>
          <a:prstGeom prst="rect">
            <a:avLst/>
          </a:prstGeom>
          <a:solidFill>
            <a:srgbClr val="F9FDD3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/>
              <a:t>일반 </a:t>
            </a:r>
            <a:r>
              <a:rPr lang="en-US" altLang="ko-KR" sz="1600" dirty="0"/>
              <a:t>launch </a:t>
            </a:r>
            <a:r>
              <a:rPr lang="ko-KR" altLang="en-US" sz="1600" dirty="0"/>
              <a:t>파일과 거의  동일하다</a:t>
            </a:r>
            <a:endParaRPr lang="en-US" altLang="ko-KR" sz="1600" dirty="0"/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/>
              <a:t>하지만 시작할 때 </a:t>
            </a:r>
            <a:r>
              <a:rPr lang="en-US" altLang="ko-KR" sz="1600" dirty="0"/>
              <a:t>localization</a:t>
            </a:r>
            <a:r>
              <a:rPr lang="ko-KR" altLang="en-US" sz="1600" dirty="0"/>
              <a:t>설정이 들어간 </a:t>
            </a:r>
            <a:r>
              <a:rPr lang="en-US" altLang="ko-KR" sz="1600" dirty="0" err="1"/>
              <a:t>lua</a:t>
            </a:r>
            <a:r>
              <a:rPr lang="en-US" altLang="ko-KR" sz="1600" dirty="0"/>
              <a:t> </a:t>
            </a:r>
            <a:r>
              <a:rPr lang="ko-KR" altLang="en-US" sz="1600" dirty="0"/>
              <a:t>파일과 이전에 매핑한 </a:t>
            </a:r>
            <a:r>
              <a:rPr lang="en-US" altLang="ko-KR" sz="1600" dirty="0"/>
              <a:t>state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load_state_filename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파라미터로</a:t>
            </a:r>
            <a:r>
              <a:rPr lang="ko-KR" altLang="en-US" sz="1600" dirty="0"/>
              <a:t> 받아와야 한다</a:t>
            </a:r>
            <a:r>
              <a:rPr lang="en-US" altLang="ko-KR" sz="1600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dirty="0"/>
              <a:t>State</a:t>
            </a:r>
            <a:r>
              <a:rPr lang="ko-KR" altLang="en-US" sz="1600" dirty="0"/>
              <a:t> </a:t>
            </a:r>
            <a:r>
              <a:rPr lang="en-US" altLang="ko-KR" sz="1600" dirty="0"/>
              <a:t>file</a:t>
            </a:r>
            <a:r>
              <a:rPr lang="ko-KR" altLang="en-US" sz="1600" dirty="0"/>
              <a:t>은 이전 실행에서 매핑을 완료한 후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wirte_state</a:t>
            </a:r>
            <a:r>
              <a:rPr lang="en-US" altLang="ko-KR" sz="1600" dirty="0"/>
              <a:t> </a:t>
            </a:r>
            <a:r>
              <a:rPr lang="ko-KR" altLang="en-US" sz="1600" dirty="0"/>
              <a:t>서비스로 생기는 </a:t>
            </a:r>
            <a:r>
              <a:rPr lang="en-US" altLang="ko-KR" sz="1600" dirty="0" err="1"/>
              <a:t>pbstream</a:t>
            </a:r>
            <a:r>
              <a:rPr lang="en-US" altLang="ko-KR" sz="1600" dirty="0"/>
              <a:t> </a:t>
            </a:r>
            <a:r>
              <a:rPr lang="ko-KR" altLang="en-US" sz="1600" dirty="0"/>
              <a:t>파일이다</a:t>
            </a:r>
            <a:r>
              <a:rPr lang="en-US" altLang="ko-KR" sz="1600" dirty="0"/>
              <a:t>. </a:t>
            </a:r>
          </a:p>
          <a:p>
            <a:pPr algn="just"/>
            <a:r>
              <a:rPr lang="en-US" altLang="ko-KR" sz="1600" dirty="0"/>
              <a:t>     (</a:t>
            </a:r>
            <a:r>
              <a:rPr lang="ko-KR" altLang="en-US" sz="1600" dirty="0"/>
              <a:t>아직 실행 안해봐서 생성 여부 확인 </a:t>
            </a:r>
            <a:r>
              <a:rPr lang="en-US" altLang="ko-KR" sz="1600" dirty="0"/>
              <a:t>x)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9" y="1275972"/>
            <a:ext cx="4257663" cy="34738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7D1BBB6-66E8-494F-8604-1F8AC4EBB0DD}"/>
              </a:ext>
            </a:extLst>
          </p:cNvPr>
          <p:cNvSpPr/>
          <p:nvPr/>
        </p:nvSpPr>
        <p:spPr>
          <a:xfrm rot="5400000">
            <a:off x="1895253" y="517306"/>
            <a:ext cx="153965" cy="2697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D1BBB6-66E8-494F-8604-1F8AC4EBB0DD}"/>
              </a:ext>
            </a:extLst>
          </p:cNvPr>
          <p:cNvSpPr/>
          <p:nvPr/>
        </p:nvSpPr>
        <p:spPr>
          <a:xfrm rot="5400000">
            <a:off x="2057960" y="1842061"/>
            <a:ext cx="133350" cy="2392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15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93ED-F200-4C27-8E1E-4431CAD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783"/>
            <a:ext cx="8229600" cy="661987"/>
          </a:xfrm>
        </p:spPr>
        <p:txBody>
          <a:bodyPr/>
          <a:lstStyle/>
          <a:p>
            <a:r>
              <a:rPr lang="en-US" altLang="ko-KR" dirty="0"/>
              <a:t>cartographer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38D179-A89B-46D8-85F2-7AECC9A0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59" y="811702"/>
            <a:ext cx="8229600" cy="5016500"/>
          </a:xfrm>
        </p:spPr>
        <p:txBody>
          <a:bodyPr/>
          <a:lstStyle/>
          <a:p>
            <a:r>
              <a:rPr lang="ko-KR" altLang="en-US" dirty="0"/>
              <a:t>추가적으로 실행 가능한 노드</a:t>
            </a: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US" altLang="ko-KR" b="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B72F8-B521-4897-ADA5-24CFCBADB8F5}"/>
              </a:ext>
            </a:extLst>
          </p:cNvPr>
          <p:cNvSpPr txBox="1"/>
          <p:nvPr/>
        </p:nvSpPr>
        <p:spPr>
          <a:xfrm>
            <a:off x="457200" y="1275972"/>
            <a:ext cx="8387976" cy="3785652"/>
          </a:xfrm>
          <a:prstGeom prst="rect">
            <a:avLst/>
          </a:prstGeom>
          <a:solidFill>
            <a:srgbClr val="F9FDD3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sz="1600" dirty="0" err="1"/>
              <a:t>cartographer_offline_node</a:t>
            </a:r>
            <a:r>
              <a:rPr lang="en-US" altLang="ko-KR" sz="1600" dirty="0"/>
              <a:t> : </a:t>
            </a:r>
          </a:p>
          <a:p>
            <a:pPr algn="just"/>
            <a:r>
              <a:rPr lang="en-US" altLang="ko-KR" sz="1600" dirty="0" err="1"/>
              <a:t>Rosbag</a:t>
            </a:r>
            <a:r>
              <a:rPr lang="ko-KR" altLang="en-US" sz="1600" dirty="0"/>
              <a:t>이 이미 생성되어 있을 때</a:t>
            </a:r>
            <a:r>
              <a:rPr lang="en-US" altLang="ko-KR" sz="1600" dirty="0"/>
              <a:t>, map</a:t>
            </a:r>
            <a:r>
              <a:rPr lang="ko-KR" altLang="en-US" sz="1600" dirty="0"/>
              <a:t>을 조금 더 빠르게 생성할 때 사용</a:t>
            </a:r>
            <a:r>
              <a:rPr lang="en-US" altLang="ko-KR" sz="1600" dirty="0"/>
              <a:t>.</a:t>
            </a:r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2. </a:t>
            </a:r>
            <a:r>
              <a:rPr lang="en-US" altLang="ko-KR" sz="1600" dirty="0" err="1"/>
              <a:t>Cartographer_assets_writer</a:t>
            </a:r>
            <a:r>
              <a:rPr lang="en-US" altLang="ko-KR" sz="1600" dirty="0"/>
              <a:t> : </a:t>
            </a:r>
          </a:p>
          <a:p>
            <a:pPr algn="just"/>
            <a:r>
              <a:rPr lang="en-US" altLang="ko-KR" sz="1600" dirty="0" err="1"/>
              <a:t>rosbag</a:t>
            </a:r>
            <a:r>
              <a:rPr lang="ko-KR" altLang="en-US" sz="1600" dirty="0"/>
              <a:t>과 생성된 </a:t>
            </a:r>
            <a:r>
              <a:rPr lang="en-US" altLang="ko-KR" sz="1600" dirty="0"/>
              <a:t>state</a:t>
            </a:r>
            <a:r>
              <a:rPr lang="ko-KR" altLang="en-US" sz="1600" dirty="0"/>
              <a:t>로 </a:t>
            </a:r>
            <a:r>
              <a:rPr lang="en-US" altLang="ko-KR" sz="1600" dirty="0"/>
              <a:t>3</a:t>
            </a:r>
            <a:r>
              <a:rPr lang="ko-KR" altLang="en-US" sz="1600" dirty="0"/>
              <a:t>차원 </a:t>
            </a:r>
            <a:r>
              <a:rPr lang="ko-KR" altLang="en-US" sz="1600" dirty="0" err="1"/>
              <a:t>맵과</a:t>
            </a:r>
            <a:r>
              <a:rPr lang="ko-KR" altLang="en-US" sz="1600" dirty="0"/>
              <a:t> 같은 포맷을 만들 때 사용하는 노드</a:t>
            </a:r>
            <a:endParaRPr lang="en-US" altLang="ko-KR" sz="1600" dirty="0"/>
          </a:p>
          <a:p>
            <a:pPr algn="just"/>
            <a:r>
              <a:rPr lang="en-US" altLang="ko-KR" sz="1600" dirty="0"/>
              <a:t>(</a:t>
            </a:r>
            <a:r>
              <a:rPr lang="en-US" altLang="ko-KR" sz="1600" dirty="0" err="1"/>
              <a:t>pbstream</a:t>
            </a:r>
            <a:r>
              <a:rPr lang="en-US" altLang="ko-KR" sz="1600" dirty="0"/>
              <a:t> file + </a:t>
            </a:r>
            <a:r>
              <a:rPr lang="en-US" altLang="ko-KR" sz="1600" dirty="0" err="1"/>
              <a:t>rosbag</a:t>
            </a:r>
            <a:r>
              <a:rPr lang="en-US" altLang="ko-KR" sz="1600" dirty="0"/>
              <a:t>)</a:t>
            </a:r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3. </a:t>
            </a:r>
            <a:r>
              <a:rPr lang="en-US" altLang="ko-KR" sz="1600" dirty="0" err="1"/>
              <a:t>cartographer_rogbag_validate</a:t>
            </a:r>
            <a:r>
              <a:rPr lang="en-US" altLang="ko-KR" sz="1600" dirty="0"/>
              <a:t> : </a:t>
            </a:r>
          </a:p>
          <a:p>
            <a:pPr algn="just"/>
            <a:r>
              <a:rPr lang="en-US" altLang="ko-KR" sz="1600" dirty="0" err="1"/>
              <a:t>rosbag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데이터를 훑어서 </a:t>
            </a:r>
            <a:r>
              <a:rPr lang="en-US" altLang="ko-KR" sz="1600" dirty="0"/>
              <a:t>cartographer</a:t>
            </a:r>
            <a:r>
              <a:rPr lang="ko-KR" altLang="en-US" sz="1600" dirty="0"/>
              <a:t>에서 실행해도 문제가 없는 </a:t>
            </a:r>
            <a:r>
              <a:rPr lang="en-US" altLang="ko-KR" sz="1600" dirty="0" err="1"/>
              <a:t>rosbag</a:t>
            </a:r>
            <a:r>
              <a:rPr lang="ko-KR" altLang="en-US" sz="1600" dirty="0"/>
              <a:t>인지 체크해주는 노드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endParaRPr lang="en-US" altLang="ko-K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rosbag</a:t>
            </a:r>
            <a:r>
              <a:rPr lang="ko-KR" altLang="en-US" sz="1600" dirty="0"/>
              <a:t>이란 </a:t>
            </a:r>
            <a:r>
              <a:rPr lang="en-US" altLang="ko-KR" sz="1600" dirty="0"/>
              <a:t>ROS</a:t>
            </a:r>
            <a:r>
              <a:rPr lang="ko-KR" altLang="en-US" sz="1600" dirty="0"/>
              <a:t>에서 제공하는 </a:t>
            </a:r>
            <a:r>
              <a:rPr lang="ko-KR" altLang="en-US" sz="1600" dirty="0" err="1"/>
              <a:t>로깅툴로써</a:t>
            </a:r>
            <a:r>
              <a:rPr lang="en-US" altLang="ko-KR" sz="1600" dirty="0"/>
              <a:t>, </a:t>
            </a:r>
            <a:r>
              <a:rPr lang="ko-KR" altLang="en-US" sz="1600" dirty="0"/>
              <a:t>센서에 들어오는 모든 메시지들을 시간 순서에 맞게 저장하고 재생할 </a:t>
            </a:r>
            <a:r>
              <a:rPr lang="ko-KR" altLang="en-US" sz="1600"/>
              <a:t>수 있게 해준다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0289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475EC-0FA6-4B1C-AC71-4404D703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425"/>
            <a:ext cx="8229600" cy="661987"/>
          </a:xfrm>
        </p:spPr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34DCF-4C6A-492C-AC1F-E9E20540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0750"/>
            <a:ext cx="8229600" cy="5016500"/>
          </a:xfrm>
        </p:spPr>
        <p:txBody>
          <a:bodyPr/>
          <a:lstStyle/>
          <a:p>
            <a:r>
              <a:rPr lang="en-US" altLang="ko-KR" b="0" dirty="0">
                <a:hlinkClick r:id="rId2"/>
              </a:rPr>
              <a:t>https://google-cartographer.readthedocs.io/en/latest/</a:t>
            </a:r>
            <a:endParaRPr lang="en-US" altLang="ko-KR" b="0" dirty="0"/>
          </a:p>
          <a:p>
            <a:r>
              <a:rPr lang="en-US" altLang="ko-KR" b="0" dirty="0">
                <a:hlinkClick r:id="rId3"/>
              </a:rPr>
              <a:t>https://ichi.pro/ko/google-cartographer-mich-rplidarwa-raspberry-pileul-sayonghan-2d-maeping-186147659465925</a:t>
            </a:r>
            <a:endParaRPr lang="en-US" altLang="ko-KR" b="0" dirty="0"/>
          </a:p>
          <a:p>
            <a:r>
              <a:rPr lang="en-US" altLang="ko-KR" b="0" dirty="0">
                <a:hlinkClick r:id="rId4"/>
              </a:rPr>
              <a:t>https://github.com/cartographer-project/cartographer_ros</a:t>
            </a:r>
            <a:endParaRPr lang="en-US" altLang="ko-KR" b="0" dirty="0"/>
          </a:p>
          <a:p>
            <a:r>
              <a:rPr lang="en-US" altLang="ko-KR" b="0" dirty="0">
                <a:hlinkClick r:id="rId5"/>
              </a:rPr>
              <a:t>https://elecs.tistory.com/296</a:t>
            </a:r>
            <a:endParaRPr lang="en-US" altLang="ko-KR" b="0" dirty="0"/>
          </a:p>
          <a:p>
            <a:r>
              <a:rPr lang="en-US" altLang="ko-KR" b="0" dirty="0">
                <a:hlinkClick r:id="rId6"/>
              </a:rPr>
              <a:t>https://linklab-uva.github.io/autonomousracing/assets/files/SLAM.pdf</a:t>
            </a:r>
            <a:endParaRPr lang="en-US" altLang="ko-KR" b="0" dirty="0"/>
          </a:p>
          <a:p>
            <a:r>
              <a:rPr lang="ko-KR" altLang="en-US" b="0" dirty="0" err="1">
                <a:hlinkClick r:id="rId7"/>
              </a:rPr>
              <a:t>오로카</a:t>
            </a:r>
            <a:r>
              <a:rPr lang="ko-KR" altLang="en-US" b="0" dirty="0">
                <a:hlinkClick r:id="rId7"/>
              </a:rPr>
              <a:t> </a:t>
            </a:r>
            <a:r>
              <a:rPr lang="en-US" altLang="ko-KR" b="0" dirty="0">
                <a:hlinkClick r:id="rId7"/>
              </a:rPr>
              <a:t>cartographer </a:t>
            </a:r>
            <a:r>
              <a:rPr lang="ko-KR" altLang="en-US" b="0" dirty="0">
                <a:hlinkClick r:id="rId7"/>
              </a:rPr>
              <a:t>강연 </a:t>
            </a:r>
            <a:r>
              <a:rPr lang="en-US" altLang="ko-KR" b="0" dirty="0">
                <a:hlinkClick r:id="rId7"/>
              </a:rPr>
              <a:t>20201201 – YouTube</a:t>
            </a:r>
            <a:endParaRPr lang="en-US" altLang="ko-KR" b="0" dirty="0"/>
          </a:p>
          <a:p>
            <a:r>
              <a:rPr lang="en-US" altLang="ko-KR" b="0" dirty="0">
                <a:hlinkClick r:id="rId8"/>
              </a:rPr>
              <a:t>https://google-cartographer-ros.readthedocs.io/en/latest/assets_writer.html</a:t>
            </a:r>
            <a:endParaRPr lang="en-US" altLang="ko-KR" b="0" dirty="0"/>
          </a:p>
          <a:p>
            <a:pPr marL="0" indent="0">
              <a:buNone/>
            </a:pPr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242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참고문헌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1056746"/>
            <a:ext cx="8229600" cy="5305953"/>
          </a:xfrm>
        </p:spPr>
        <p:txBody>
          <a:bodyPr vert="horz" wrap="square" lIns="91440" tIns="45720" rIns="91440" bIns="45720" anchor="t" anchorCtr="0">
            <a:normAutofit fontScale="70000" lnSpcReduction="20000"/>
          </a:bodyPr>
          <a:lstStyle/>
          <a:p>
            <a:pPr>
              <a:defRPr/>
            </a:pPr>
            <a:r>
              <a:rPr lang="en-US" altLang="ko-KR" dirty="0"/>
              <a:t>https://github.com/prl-mushr/mushr_pf/blob/master/src/mushr_pf/particle_filter.py</a:t>
            </a:r>
          </a:p>
          <a:p>
            <a:r>
              <a:rPr lang="ko-KR" altLang="en-US" dirty="0"/>
              <a:t>https://velog.io/@kho5420/Python-Thread-and-Lock-%EC%93%B0%EB%A0%88%EB%93%9C%EC%99%80-%EB%9D%BD</a:t>
            </a:r>
          </a:p>
          <a:p>
            <a:r>
              <a:rPr lang="en-US" altLang="ko-KR" dirty="0"/>
              <a:t>https://wikidocs.net/21050</a:t>
            </a:r>
            <a:endParaRPr lang="ko-KR" altLang="en-US" dirty="0"/>
          </a:p>
          <a:p>
            <a:r>
              <a:rPr lang="en-US" altLang="ko-KR" dirty="0"/>
              <a:t>https://076923.github.io/posts/Python-numpy-3/</a:t>
            </a:r>
          </a:p>
          <a:p>
            <a:r>
              <a:rPr lang="en-US" altLang="ko-KR" dirty="0"/>
              <a:t>https://codetorial.net/tips_and_examples/numpy_argsort.html</a:t>
            </a:r>
          </a:p>
          <a:p>
            <a:r>
              <a:rPr lang="en-US" altLang="ko-KR" dirty="0"/>
              <a:t>https://pinkwink.kr/1236</a:t>
            </a:r>
          </a:p>
          <a:p>
            <a:r>
              <a:rPr lang="en-US" altLang="ko-KR" dirty="0"/>
              <a:t>https://github.com/prl-mushr/mushr_pf/blob/master/launch/ParticleFilter.launch</a:t>
            </a:r>
          </a:p>
          <a:p>
            <a:r>
              <a:rPr lang="en-US" altLang="ko-KR" dirty="0"/>
              <a:t>http://taewan.kim/post/numpy_cheat_sheet/</a:t>
            </a:r>
          </a:p>
          <a:p>
            <a:r>
              <a:rPr lang="en-US" altLang="ko-KR" dirty="0"/>
              <a:t>https://m.blog.naver.com/PostView.nhn?blogId=shwotjd14&amp;logNo=221435180635&amp;categoryNo=0&amp;proxyReferer=https:%2F%2Fwww.google.com%2F</a:t>
            </a:r>
          </a:p>
          <a:p>
            <a:r>
              <a:rPr lang="en-US" altLang="ko-KR" dirty="0"/>
              <a:t>https://firework-ham.tistory.com/33</a:t>
            </a:r>
            <a:endParaRPr lang="ko-KR" altLang="en-US" dirty="0"/>
          </a:p>
          <a:p>
            <a:r>
              <a:rPr lang="en-US" altLang="ko-KR" dirty="0"/>
              <a:t>https://en.wikipedia.org/wiki/Mean_of_circular_quantities</a:t>
            </a:r>
          </a:p>
          <a:p>
            <a:r>
              <a:rPr lang="en-US" altLang="ko-KR" dirty="0"/>
              <a:t>https://belitino.tistory.com/264</a:t>
            </a:r>
          </a:p>
          <a:p>
            <a:r>
              <a:rPr lang="en-US" altLang="ko-KR" dirty="0"/>
              <a:t>https://rfriend.tistory.com/289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초음파 센서 노드 계획</a:t>
            </a:r>
          </a:p>
        </p:txBody>
      </p:sp>
      <p:pic>
        <p:nvPicPr>
          <p:cNvPr id="9" name="object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38952" y="1746891"/>
            <a:ext cx="4327385" cy="2660142"/>
          </a:xfrm>
          <a:prstGeom prst="rect">
            <a:avLst/>
          </a:prstGeom>
        </p:spPr>
      </p:pic>
      <p:sp>
        <p:nvSpPr>
          <p:cNvPr id="10" name="object 5"/>
          <p:cNvSpPr txBox="1"/>
          <p:nvPr/>
        </p:nvSpPr>
        <p:spPr>
          <a:xfrm>
            <a:off x="5058633" y="3868516"/>
            <a:ext cx="575310" cy="21770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400" b="0" spc="-5">
                <a:solidFill>
                  <a:srgbClr val="FFFFFF"/>
                </a:solidFill>
                <a:latin typeface="맑은 고딕"/>
                <a:cs typeface="맑은 고딕"/>
              </a:rPr>
              <a:t>Mas</a:t>
            </a:r>
            <a:r>
              <a:rPr sz="1400" b="0" spc="-20">
                <a:solidFill>
                  <a:srgbClr val="FFFFFF"/>
                </a:solidFill>
                <a:latin typeface="맑은 고딕"/>
                <a:cs typeface="맑은 고딕"/>
              </a:rPr>
              <a:t>t</a:t>
            </a:r>
            <a:r>
              <a:rPr sz="1400" b="0" spc="-5">
                <a:solidFill>
                  <a:srgbClr val="FFFFFF"/>
                </a:solidFill>
                <a:latin typeface="맑은 고딕"/>
                <a:cs typeface="맑은 고딕"/>
              </a:rPr>
              <a:t>er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6803607" y="5352130"/>
            <a:ext cx="469265" cy="43907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 marR="5080" indent="68580">
              <a:lnSpc>
                <a:spcPct val="100000"/>
              </a:lnSpc>
              <a:spcBef>
                <a:spcPts val="95"/>
              </a:spcBef>
              <a:defRPr/>
            </a:pPr>
            <a:r>
              <a:rPr sz="1400" b="0" spc="-5">
                <a:solidFill>
                  <a:srgbClr val="FFFFFF"/>
                </a:solidFill>
                <a:latin typeface="맑은 고딕"/>
                <a:cs typeface="맑은 고딕"/>
              </a:rPr>
              <a:t>Sub  </a:t>
            </a:r>
            <a:r>
              <a:rPr sz="1400" b="0" spc="-10">
                <a:solidFill>
                  <a:srgbClr val="FFFFFF"/>
                </a:solidFill>
                <a:latin typeface="맑은 고딕"/>
                <a:cs typeface="맑은 고딕"/>
              </a:rPr>
              <a:t>Node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5739659" y="4437042"/>
            <a:ext cx="1430020" cy="373083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92430" marR="5080" indent="-380365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0000"/>
                </a:solidFill>
                <a:latin typeface="Tahoma"/>
                <a:ea typeface="+mn-ea"/>
                <a:cs typeface="Tahoma"/>
              </a:rPr>
              <a:t>XMLRPC:</a:t>
            </a:r>
            <a:r>
              <a:rPr sz="1200" b="0" spc="-90">
                <a:solidFill>
                  <a:srgbClr val="FF0000"/>
                </a:solidFill>
                <a:latin typeface="Tahoma"/>
                <a:ea typeface="+mn-ea"/>
                <a:cs typeface="Tahoma"/>
              </a:rPr>
              <a:t> </a:t>
            </a:r>
            <a:r>
              <a:rPr sz="1200" b="1">
                <a:solidFill>
                  <a:srgbClr val="FF0000"/>
                </a:solidFill>
                <a:latin typeface="굴림"/>
                <a:cs typeface="굴림"/>
              </a:rPr>
              <a:t>클라이언트  </a:t>
            </a:r>
            <a:r>
              <a:rPr sz="1200" b="1" spc="10">
                <a:latin typeface="굴림"/>
                <a:cs typeface="굴림"/>
              </a:rPr>
              <a:t>정보</a:t>
            </a:r>
            <a:r>
              <a:rPr sz="1200" b="1" spc="-95">
                <a:latin typeface="굴림"/>
                <a:cs typeface="굴림"/>
              </a:rPr>
              <a:t> </a:t>
            </a:r>
            <a:r>
              <a:rPr sz="1200" b="1" spc="5">
                <a:latin typeface="굴림"/>
                <a:cs typeface="굴림"/>
              </a:rPr>
              <a:t>구독</a:t>
            </a:r>
            <a:endParaRPr sz="1200">
              <a:latin typeface="굴림"/>
              <a:cs typeface="굴림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6114320" y="2498681"/>
            <a:ext cx="1353820" cy="215944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400" b="1" spc="10">
                <a:latin typeface="굴림"/>
                <a:cs typeface="굴림"/>
              </a:rPr>
              <a:t>구독자 노드</a:t>
            </a:r>
            <a:r>
              <a:rPr sz="1400" b="1" spc="-240">
                <a:latin typeface="굴림"/>
                <a:cs typeface="굴림"/>
              </a:rPr>
              <a:t> </a:t>
            </a:r>
            <a:r>
              <a:rPr sz="1400" b="1">
                <a:latin typeface="굴림"/>
                <a:cs typeface="굴림"/>
              </a:rPr>
              <a:t>정보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3545299" y="5352130"/>
            <a:ext cx="469265" cy="43907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 marR="5080" indent="66040">
              <a:lnSpc>
                <a:spcPct val="100000"/>
              </a:lnSpc>
              <a:spcBef>
                <a:spcPts val="95"/>
              </a:spcBef>
              <a:defRPr/>
            </a:pPr>
            <a:r>
              <a:rPr sz="1400" b="0" spc="-5">
                <a:solidFill>
                  <a:srgbClr val="FFFFFF"/>
                </a:solidFill>
                <a:latin typeface="맑은 고딕"/>
                <a:cs typeface="맑은 고딕"/>
              </a:rPr>
              <a:t>Pub  </a:t>
            </a:r>
            <a:r>
              <a:rPr sz="1400" b="0" spc="-10">
                <a:solidFill>
                  <a:srgbClr val="FFFFFF"/>
                </a:solidFill>
                <a:latin typeface="맑은 고딕"/>
                <a:cs typeface="맑은 고딕"/>
              </a:rPr>
              <a:t>Node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2539362" y="4409192"/>
            <a:ext cx="982980" cy="37235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0000"/>
                </a:solidFill>
                <a:latin typeface="Tahoma"/>
                <a:ea typeface="+mn-ea"/>
                <a:cs typeface="Tahoma"/>
              </a:rPr>
              <a:t>XMLRPC:</a:t>
            </a:r>
            <a:r>
              <a:rPr sz="1200" b="0" spc="-60">
                <a:solidFill>
                  <a:srgbClr val="FF0000"/>
                </a:solidFill>
                <a:latin typeface="Tahoma"/>
                <a:ea typeface="+mn-ea"/>
                <a:cs typeface="Tahoma"/>
              </a:rPr>
              <a:t> </a:t>
            </a:r>
            <a:r>
              <a:rPr sz="1200" b="1" spc="5">
                <a:solidFill>
                  <a:srgbClr val="FF0000"/>
                </a:solidFill>
                <a:latin typeface="굴림"/>
                <a:cs typeface="굴림"/>
              </a:rPr>
              <a:t>서버</a:t>
            </a:r>
          </a:p>
          <a:p>
            <a:pPr algn="ctr">
              <a:lnSpc>
                <a:spcPct val="100000"/>
              </a:lnSpc>
              <a:defRPr/>
            </a:pPr>
            <a:r>
              <a:rPr sz="1200" b="1" spc="10">
                <a:latin typeface="굴림"/>
                <a:cs typeface="굴림"/>
              </a:rPr>
              <a:t>정보</a:t>
            </a:r>
            <a:r>
              <a:rPr sz="1200" b="1" spc="-95">
                <a:latin typeface="굴림"/>
                <a:cs typeface="굴림"/>
              </a:rPr>
              <a:t> </a:t>
            </a:r>
            <a:r>
              <a:rPr sz="1200" b="1" spc="5">
                <a:latin typeface="굴림"/>
                <a:cs typeface="굴림"/>
              </a:rPr>
              <a:t>발행</a:t>
            </a:r>
            <a:endParaRPr sz="1200">
              <a:latin typeface="굴림"/>
              <a:cs typeface="굴림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1862042" y="2480972"/>
            <a:ext cx="1353820" cy="214603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400" b="1" spc="10">
                <a:latin typeface="굴림"/>
                <a:cs typeface="굴림"/>
              </a:rPr>
              <a:t>발행자 노드</a:t>
            </a:r>
            <a:r>
              <a:rPr sz="1400" b="1" spc="-240">
                <a:latin typeface="굴림"/>
                <a:cs typeface="굴림"/>
              </a:rPr>
              <a:t> </a:t>
            </a:r>
            <a:r>
              <a:rPr sz="1400" b="1">
                <a:latin typeface="굴림"/>
                <a:cs typeface="굴림"/>
              </a:rPr>
              <a:t>정보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7" name="object 12"/>
          <p:cNvSpPr/>
          <p:nvPr/>
        </p:nvSpPr>
        <p:spPr>
          <a:xfrm>
            <a:off x="3536823" y="3599304"/>
            <a:ext cx="2214880" cy="86360"/>
          </a:xfrm>
          <a:custGeom>
            <a:avLst/>
            <a:gdLst/>
            <a:ahLst/>
            <a:cxnLst/>
            <a:rect l="l" t="t" r="r" b="b"/>
            <a:pathLst>
              <a:path w="2214879" h="86360">
                <a:moveTo>
                  <a:pt x="85344" y="28955"/>
                </a:moveTo>
                <a:lnTo>
                  <a:pt x="85344" y="0"/>
                </a:lnTo>
                <a:lnTo>
                  <a:pt x="0" y="42672"/>
                </a:lnTo>
                <a:lnTo>
                  <a:pt x="70853" y="78731"/>
                </a:lnTo>
                <a:lnTo>
                  <a:pt x="70853" y="28955"/>
                </a:lnTo>
                <a:lnTo>
                  <a:pt x="85344" y="28955"/>
                </a:lnTo>
                <a:close/>
              </a:path>
              <a:path w="2214879" h="86360">
                <a:moveTo>
                  <a:pt x="2214359" y="57149"/>
                </a:moveTo>
                <a:lnTo>
                  <a:pt x="2214359" y="28955"/>
                </a:lnTo>
                <a:lnTo>
                  <a:pt x="70853" y="28955"/>
                </a:lnTo>
                <a:lnTo>
                  <a:pt x="70853" y="57150"/>
                </a:lnTo>
                <a:lnTo>
                  <a:pt x="2214359" y="57149"/>
                </a:lnTo>
                <a:close/>
              </a:path>
              <a:path w="2214879" h="86360">
                <a:moveTo>
                  <a:pt x="85344" y="86106"/>
                </a:moveTo>
                <a:lnTo>
                  <a:pt x="85344" y="57150"/>
                </a:lnTo>
                <a:lnTo>
                  <a:pt x="70853" y="57150"/>
                </a:lnTo>
                <a:lnTo>
                  <a:pt x="70853" y="78731"/>
                </a:lnTo>
                <a:lnTo>
                  <a:pt x="85344" y="86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3896306" y="3389771"/>
            <a:ext cx="1469390" cy="220204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sz="1400" b="0" spc="-10">
                <a:latin typeface="Tahoma"/>
                <a:ea typeface="+mn-ea"/>
                <a:cs typeface="Tahoma"/>
              </a:rPr>
              <a:t>TCPROS </a:t>
            </a:r>
            <a:r>
              <a:rPr sz="1400" b="1" spc="10">
                <a:latin typeface="굴림"/>
                <a:cs typeface="굴림"/>
              </a:rPr>
              <a:t>접속</a:t>
            </a:r>
            <a:r>
              <a:rPr sz="1400" b="1" spc="-150">
                <a:latin typeface="굴림"/>
                <a:cs typeface="굴림"/>
              </a:rPr>
              <a:t> </a:t>
            </a:r>
            <a:r>
              <a:rPr sz="1400" b="1">
                <a:latin typeface="굴림"/>
                <a:cs typeface="굴림"/>
              </a:rPr>
              <a:t>요청</a:t>
            </a:r>
            <a:endParaRPr sz="1400">
              <a:latin typeface="굴림"/>
              <a:cs typeface="굴림"/>
            </a:endParaRPr>
          </a:p>
        </p:txBody>
      </p:sp>
      <p:grpSp>
        <p:nvGrpSpPr>
          <p:cNvPr id="19" name="object 14"/>
          <p:cNvGrpSpPr/>
          <p:nvPr/>
        </p:nvGrpSpPr>
        <p:grpSpPr>
          <a:xfrm>
            <a:off x="3406521" y="3705794"/>
            <a:ext cx="2520315" cy="369570"/>
            <a:chOff x="4018673" y="5121402"/>
            <a:chExt cx="2520315" cy="369570"/>
          </a:xfrm>
        </p:grpSpPr>
        <p:sp>
          <p:nvSpPr>
            <p:cNvPr id="20" name="object 15"/>
            <p:cNvSpPr/>
            <p:nvPr/>
          </p:nvSpPr>
          <p:spPr>
            <a:xfrm>
              <a:off x="4171835" y="5121402"/>
              <a:ext cx="2214880" cy="85725"/>
            </a:xfrm>
            <a:custGeom>
              <a:avLst/>
              <a:gdLst/>
              <a:ahLst/>
              <a:cxnLst/>
              <a:rect l="l" t="t" r="r" b="b"/>
              <a:pathLst>
                <a:path w="2214879" h="85725">
                  <a:moveTo>
                    <a:pt x="2142744" y="57150"/>
                  </a:moveTo>
                  <a:lnTo>
                    <a:pt x="2142744" y="28194"/>
                  </a:lnTo>
                  <a:lnTo>
                    <a:pt x="0" y="28194"/>
                  </a:lnTo>
                  <a:lnTo>
                    <a:pt x="0" y="57150"/>
                  </a:lnTo>
                  <a:lnTo>
                    <a:pt x="2142744" y="57150"/>
                  </a:lnTo>
                  <a:close/>
                </a:path>
                <a:path w="2214879" h="85725">
                  <a:moveTo>
                    <a:pt x="2214359" y="42672"/>
                  </a:moveTo>
                  <a:lnTo>
                    <a:pt x="2128253" y="0"/>
                  </a:lnTo>
                  <a:lnTo>
                    <a:pt x="2128253" y="28194"/>
                  </a:lnTo>
                  <a:lnTo>
                    <a:pt x="2142744" y="28194"/>
                  </a:lnTo>
                  <a:lnTo>
                    <a:pt x="2142744" y="78162"/>
                  </a:lnTo>
                  <a:lnTo>
                    <a:pt x="2214359" y="42672"/>
                  </a:lnTo>
                  <a:close/>
                </a:path>
                <a:path w="2214879" h="85725">
                  <a:moveTo>
                    <a:pt x="2142744" y="78162"/>
                  </a:moveTo>
                  <a:lnTo>
                    <a:pt x="2142744" y="57150"/>
                  </a:lnTo>
                  <a:lnTo>
                    <a:pt x="2128253" y="57150"/>
                  </a:lnTo>
                  <a:lnTo>
                    <a:pt x="2128253" y="85344"/>
                  </a:lnTo>
                  <a:lnTo>
                    <a:pt x="2142744" y="78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  <p:sp>
          <p:nvSpPr>
            <p:cNvPr id="21" name="object 16"/>
            <p:cNvSpPr/>
            <p:nvPr/>
          </p:nvSpPr>
          <p:spPr>
            <a:xfrm>
              <a:off x="4018673" y="5404866"/>
              <a:ext cx="2520315" cy="86360"/>
            </a:xfrm>
            <a:custGeom>
              <a:avLst/>
              <a:gdLst/>
              <a:ahLst/>
              <a:cxnLst/>
              <a:rect l="l" t="t" r="r" b="b"/>
              <a:pathLst>
                <a:path w="2520315" h="86360">
                  <a:moveTo>
                    <a:pt x="2519934" y="57149"/>
                  </a:moveTo>
                  <a:lnTo>
                    <a:pt x="2519934" y="28955"/>
                  </a:lnTo>
                  <a:lnTo>
                    <a:pt x="2434590" y="28955"/>
                  </a:lnTo>
                  <a:lnTo>
                    <a:pt x="2434590" y="57149"/>
                  </a:lnTo>
                  <a:lnTo>
                    <a:pt x="2519934" y="57149"/>
                  </a:lnTo>
                  <a:close/>
                </a:path>
                <a:path w="2520315" h="86360">
                  <a:moveTo>
                    <a:pt x="2405621" y="57149"/>
                  </a:moveTo>
                  <a:lnTo>
                    <a:pt x="2405621" y="28955"/>
                  </a:lnTo>
                  <a:lnTo>
                    <a:pt x="2320277" y="28955"/>
                  </a:lnTo>
                  <a:lnTo>
                    <a:pt x="2320277" y="57149"/>
                  </a:lnTo>
                  <a:lnTo>
                    <a:pt x="2405621" y="57149"/>
                  </a:lnTo>
                  <a:close/>
                </a:path>
                <a:path w="2520315" h="86360">
                  <a:moveTo>
                    <a:pt x="2291321" y="57149"/>
                  </a:moveTo>
                  <a:lnTo>
                    <a:pt x="2291321" y="28955"/>
                  </a:lnTo>
                  <a:lnTo>
                    <a:pt x="2205977" y="28955"/>
                  </a:lnTo>
                  <a:lnTo>
                    <a:pt x="2205977" y="57149"/>
                  </a:lnTo>
                  <a:lnTo>
                    <a:pt x="2291321" y="57149"/>
                  </a:lnTo>
                  <a:close/>
                </a:path>
                <a:path w="2520315" h="86360">
                  <a:moveTo>
                    <a:pt x="2177034" y="57149"/>
                  </a:moveTo>
                  <a:lnTo>
                    <a:pt x="2177034" y="28955"/>
                  </a:lnTo>
                  <a:lnTo>
                    <a:pt x="2091689" y="28955"/>
                  </a:lnTo>
                  <a:lnTo>
                    <a:pt x="2091689" y="57149"/>
                  </a:lnTo>
                  <a:lnTo>
                    <a:pt x="2177034" y="57149"/>
                  </a:lnTo>
                  <a:close/>
                </a:path>
                <a:path w="2520315" h="86360">
                  <a:moveTo>
                    <a:pt x="2062734" y="57149"/>
                  </a:moveTo>
                  <a:lnTo>
                    <a:pt x="2062734" y="28955"/>
                  </a:lnTo>
                  <a:lnTo>
                    <a:pt x="1977389" y="28955"/>
                  </a:lnTo>
                  <a:lnTo>
                    <a:pt x="1977389" y="57149"/>
                  </a:lnTo>
                  <a:lnTo>
                    <a:pt x="2062734" y="57149"/>
                  </a:lnTo>
                  <a:close/>
                </a:path>
                <a:path w="2520315" h="86360">
                  <a:moveTo>
                    <a:pt x="1948434" y="57149"/>
                  </a:moveTo>
                  <a:lnTo>
                    <a:pt x="1948434" y="28955"/>
                  </a:lnTo>
                  <a:lnTo>
                    <a:pt x="1863089" y="28955"/>
                  </a:lnTo>
                  <a:lnTo>
                    <a:pt x="1863089" y="57150"/>
                  </a:lnTo>
                  <a:lnTo>
                    <a:pt x="1948434" y="57149"/>
                  </a:lnTo>
                  <a:close/>
                </a:path>
                <a:path w="2520315" h="86360">
                  <a:moveTo>
                    <a:pt x="1834134" y="57150"/>
                  </a:moveTo>
                  <a:lnTo>
                    <a:pt x="1834134" y="28955"/>
                  </a:lnTo>
                  <a:lnTo>
                    <a:pt x="1748789" y="28955"/>
                  </a:lnTo>
                  <a:lnTo>
                    <a:pt x="1748789" y="57150"/>
                  </a:lnTo>
                  <a:lnTo>
                    <a:pt x="1834134" y="57150"/>
                  </a:lnTo>
                  <a:close/>
                </a:path>
                <a:path w="2520315" h="86360">
                  <a:moveTo>
                    <a:pt x="1719834" y="57150"/>
                  </a:moveTo>
                  <a:lnTo>
                    <a:pt x="1719834" y="28955"/>
                  </a:lnTo>
                  <a:lnTo>
                    <a:pt x="1634489" y="28955"/>
                  </a:lnTo>
                  <a:lnTo>
                    <a:pt x="1634489" y="57150"/>
                  </a:lnTo>
                  <a:lnTo>
                    <a:pt x="1719834" y="57150"/>
                  </a:lnTo>
                  <a:close/>
                </a:path>
                <a:path w="2520315" h="86360">
                  <a:moveTo>
                    <a:pt x="1605534" y="57150"/>
                  </a:moveTo>
                  <a:lnTo>
                    <a:pt x="1605534" y="28955"/>
                  </a:lnTo>
                  <a:lnTo>
                    <a:pt x="1520189" y="28955"/>
                  </a:lnTo>
                  <a:lnTo>
                    <a:pt x="1520189" y="57150"/>
                  </a:lnTo>
                  <a:lnTo>
                    <a:pt x="1605534" y="57150"/>
                  </a:lnTo>
                  <a:close/>
                </a:path>
                <a:path w="2520315" h="86360">
                  <a:moveTo>
                    <a:pt x="1491234" y="57150"/>
                  </a:moveTo>
                  <a:lnTo>
                    <a:pt x="1491234" y="28955"/>
                  </a:lnTo>
                  <a:lnTo>
                    <a:pt x="1405889" y="28955"/>
                  </a:lnTo>
                  <a:lnTo>
                    <a:pt x="1405889" y="57150"/>
                  </a:lnTo>
                  <a:lnTo>
                    <a:pt x="1491234" y="57150"/>
                  </a:lnTo>
                  <a:close/>
                </a:path>
                <a:path w="2520315" h="86360">
                  <a:moveTo>
                    <a:pt x="1376934" y="57150"/>
                  </a:moveTo>
                  <a:lnTo>
                    <a:pt x="1376934" y="28955"/>
                  </a:lnTo>
                  <a:lnTo>
                    <a:pt x="1291589" y="28955"/>
                  </a:lnTo>
                  <a:lnTo>
                    <a:pt x="1291589" y="57150"/>
                  </a:lnTo>
                  <a:lnTo>
                    <a:pt x="1376934" y="57150"/>
                  </a:lnTo>
                  <a:close/>
                </a:path>
                <a:path w="2520315" h="86360">
                  <a:moveTo>
                    <a:pt x="1262634" y="57150"/>
                  </a:moveTo>
                  <a:lnTo>
                    <a:pt x="1262634" y="28955"/>
                  </a:lnTo>
                  <a:lnTo>
                    <a:pt x="1177289" y="28955"/>
                  </a:lnTo>
                  <a:lnTo>
                    <a:pt x="1177289" y="57150"/>
                  </a:lnTo>
                  <a:lnTo>
                    <a:pt x="1262634" y="57150"/>
                  </a:lnTo>
                  <a:close/>
                </a:path>
                <a:path w="2520315" h="86360">
                  <a:moveTo>
                    <a:pt x="1148334" y="57150"/>
                  </a:moveTo>
                  <a:lnTo>
                    <a:pt x="1148334" y="28955"/>
                  </a:lnTo>
                  <a:lnTo>
                    <a:pt x="1062989" y="28955"/>
                  </a:lnTo>
                  <a:lnTo>
                    <a:pt x="1062989" y="57150"/>
                  </a:lnTo>
                  <a:lnTo>
                    <a:pt x="1148334" y="57150"/>
                  </a:lnTo>
                  <a:close/>
                </a:path>
                <a:path w="2520315" h="86360">
                  <a:moveTo>
                    <a:pt x="1034034" y="57150"/>
                  </a:moveTo>
                  <a:lnTo>
                    <a:pt x="1034034" y="28955"/>
                  </a:lnTo>
                  <a:lnTo>
                    <a:pt x="948689" y="28955"/>
                  </a:lnTo>
                  <a:lnTo>
                    <a:pt x="948689" y="57150"/>
                  </a:lnTo>
                  <a:lnTo>
                    <a:pt x="1034034" y="57150"/>
                  </a:lnTo>
                  <a:close/>
                </a:path>
                <a:path w="2520315" h="86360">
                  <a:moveTo>
                    <a:pt x="919734" y="57150"/>
                  </a:moveTo>
                  <a:lnTo>
                    <a:pt x="919734" y="28955"/>
                  </a:lnTo>
                  <a:lnTo>
                    <a:pt x="834389" y="28955"/>
                  </a:lnTo>
                  <a:lnTo>
                    <a:pt x="834389" y="57150"/>
                  </a:lnTo>
                  <a:lnTo>
                    <a:pt x="919734" y="57150"/>
                  </a:lnTo>
                  <a:close/>
                </a:path>
                <a:path w="2520315" h="86360">
                  <a:moveTo>
                    <a:pt x="805434" y="57150"/>
                  </a:moveTo>
                  <a:lnTo>
                    <a:pt x="805434" y="28955"/>
                  </a:lnTo>
                  <a:lnTo>
                    <a:pt x="720089" y="28955"/>
                  </a:lnTo>
                  <a:lnTo>
                    <a:pt x="720089" y="57150"/>
                  </a:lnTo>
                  <a:lnTo>
                    <a:pt x="805434" y="57150"/>
                  </a:lnTo>
                  <a:close/>
                </a:path>
                <a:path w="2520315" h="86360">
                  <a:moveTo>
                    <a:pt x="691134" y="57150"/>
                  </a:moveTo>
                  <a:lnTo>
                    <a:pt x="691134" y="28955"/>
                  </a:lnTo>
                  <a:lnTo>
                    <a:pt x="605789" y="28955"/>
                  </a:lnTo>
                  <a:lnTo>
                    <a:pt x="605789" y="57150"/>
                  </a:lnTo>
                  <a:lnTo>
                    <a:pt x="691134" y="57150"/>
                  </a:lnTo>
                  <a:close/>
                </a:path>
                <a:path w="2520315" h="86360">
                  <a:moveTo>
                    <a:pt x="576834" y="57150"/>
                  </a:moveTo>
                  <a:lnTo>
                    <a:pt x="576834" y="28955"/>
                  </a:lnTo>
                  <a:lnTo>
                    <a:pt x="491489" y="28955"/>
                  </a:lnTo>
                  <a:lnTo>
                    <a:pt x="491489" y="57150"/>
                  </a:lnTo>
                  <a:lnTo>
                    <a:pt x="576834" y="57150"/>
                  </a:lnTo>
                  <a:close/>
                </a:path>
                <a:path w="2520315" h="86360">
                  <a:moveTo>
                    <a:pt x="462534" y="57150"/>
                  </a:moveTo>
                  <a:lnTo>
                    <a:pt x="462534" y="28955"/>
                  </a:lnTo>
                  <a:lnTo>
                    <a:pt x="377189" y="28955"/>
                  </a:lnTo>
                  <a:lnTo>
                    <a:pt x="377189" y="57150"/>
                  </a:lnTo>
                  <a:lnTo>
                    <a:pt x="462534" y="57150"/>
                  </a:lnTo>
                  <a:close/>
                </a:path>
                <a:path w="2520315" h="86360">
                  <a:moveTo>
                    <a:pt x="348234" y="57150"/>
                  </a:moveTo>
                  <a:lnTo>
                    <a:pt x="348234" y="28955"/>
                  </a:lnTo>
                  <a:lnTo>
                    <a:pt x="262889" y="28955"/>
                  </a:lnTo>
                  <a:lnTo>
                    <a:pt x="262889" y="57150"/>
                  </a:lnTo>
                  <a:lnTo>
                    <a:pt x="348234" y="57150"/>
                  </a:lnTo>
                  <a:close/>
                </a:path>
                <a:path w="2520315" h="86360">
                  <a:moveTo>
                    <a:pt x="233934" y="57150"/>
                  </a:moveTo>
                  <a:lnTo>
                    <a:pt x="233934" y="28955"/>
                  </a:lnTo>
                  <a:lnTo>
                    <a:pt x="148589" y="28955"/>
                  </a:lnTo>
                  <a:lnTo>
                    <a:pt x="148589" y="57150"/>
                  </a:lnTo>
                  <a:lnTo>
                    <a:pt x="233934" y="57150"/>
                  </a:lnTo>
                  <a:close/>
                </a:path>
                <a:path w="2520315" h="86360">
                  <a:moveTo>
                    <a:pt x="85344" y="28955"/>
                  </a:moveTo>
                  <a:lnTo>
                    <a:pt x="85344" y="0"/>
                  </a:lnTo>
                  <a:lnTo>
                    <a:pt x="0" y="43434"/>
                  </a:lnTo>
                  <a:lnTo>
                    <a:pt x="71628" y="79248"/>
                  </a:lnTo>
                  <a:lnTo>
                    <a:pt x="71628" y="28955"/>
                  </a:lnTo>
                  <a:lnTo>
                    <a:pt x="85344" y="28955"/>
                  </a:lnTo>
                  <a:close/>
                </a:path>
                <a:path w="2520315" h="86360">
                  <a:moveTo>
                    <a:pt x="119634" y="57150"/>
                  </a:moveTo>
                  <a:lnTo>
                    <a:pt x="119634" y="28955"/>
                  </a:lnTo>
                  <a:lnTo>
                    <a:pt x="71628" y="28955"/>
                  </a:lnTo>
                  <a:lnTo>
                    <a:pt x="71628" y="57150"/>
                  </a:lnTo>
                  <a:lnTo>
                    <a:pt x="119634" y="57150"/>
                  </a:lnTo>
                  <a:close/>
                </a:path>
                <a:path w="2520315" h="86360">
                  <a:moveTo>
                    <a:pt x="85344" y="86106"/>
                  </a:moveTo>
                  <a:lnTo>
                    <a:pt x="85344" y="57150"/>
                  </a:lnTo>
                  <a:lnTo>
                    <a:pt x="71628" y="57150"/>
                  </a:lnTo>
                  <a:lnTo>
                    <a:pt x="71628" y="79248"/>
                  </a:lnTo>
                  <a:lnTo>
                    <a:pt x="85344" y="8610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3909568" y="3653796"/>
            <a:ext cx="1469390" cy="670554"/>
          </a:xfrm>
          <a:prstGeom prst="rect">
            <a:avLst/>
          </a:prstGeom>
        </p:spPr>
        <p:txBody>
          <a:bodyPr vert="horz" wrap="square" lIns="0" tIns="130175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  <a:defRPr/>
            </a:pPr>
            <a:r>
              <a:rPr sz="1400" b="0" spc="-10">
                <a:latin typeface="Tahoma"/>
                <a:ea typeface="+mn-ea"/>
                <a:cs typeface="Tahoma"/>
              </a:rPr>
              <a:t>TCPROS </a:t>
            </a:r>
            <a:r>
              <a:rPr sz="1400" b="1" spc="10">
                <a:latin typeface="굴림"/>
                <a:cs typeface="굴림"/>
              </a:rPr>
              <a:t>접속</a:t>
            </a:r>
            <a:r>
              <a:rPr sz="1400" b="1" spc="-145">
                <a:latin typeface="굴림"/>
                <a:cs typeface="굴림"/>
              </a:rPr>
              <a:t> </a:t>
            </a:r>
            <a:r>
              <a:rPr sz="1400" b="1">
                <a:latin typeface="굴림"/>
                <a:cs typeface="굴림"/>
              </a:rPr>
              <a:t>응답</a:t>
            </a:r>
          </a:p>
          <a:p>
            <a:pPr marR="43180" algn="ctr">
              <a:lnSpc>
                <a:spcPct val="100000"/>
              </a:lnSpc>
              <a:spcBef>
                <a:spcPts val="918"/>
              </a:spcBef>
              <a:defRPr/>
            </a:pPr>
            <a:r>
              <a:rPr sz="1400" b="0" spc="-10">
                <a:solidFill>
                  <a:srgbClr val="FF0000"/>
                </a:solidFill>
                <a:latin typeface="Tahoma"/>
                <a:ea typeface="+mn-ea"/>
                <a:cs typeface="Tahoma"/>
              </a:rPr>
              <a:t>TCPROS</a:t>
            </a:r>
            <a:r>
              <a:rPr sz="1400" b="0" spc="-40">
                <a:solidFill>
                  <a:srgbClr val="FF0000"/>
                </a:solidFill>
                <a:latin typeface="Tahoma"/>
                <a:ea typeface="+mn-ea"/>
                <a:cs typeface="Tahoma"/>
              </a:rPr>
              <a:t> </a:t>
            </a:r>
            <a:r>
              <a:rPr sz="1400" b="1">
                <a:solidFill>
                  <a:srgbClr val="FF0000"/>
                </a:solidFill>
                <a:latin typeface="굴림"/>
                <a:cs typeface="굴림"/>
              </a:rPr>
              <a:t>접속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26" name="object 9"/>
          <p:cNvSpPr txBox="1"/>
          <p:nvPr/>
        </p:nvSpPr>
        <p:spPr>
          <a:xfrm>
            <a:off x="2820004" y="3641893"/>
            <a:ext cx="469265" cy="434807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 marR="5080" indent="6604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b="0" spc="-5">
                <a:solidFill>
                  <a:schemeClr val="bg1"/>
                </a:solidFill>
                <a:latin typeface="맑은 고딕"/>
                <a:cs typeface="맑은 고딕"/>
              </a:rPr>
              <a:t>Pub  </a:t>
            </a:r>
            <a:r>
              <a:rPr lang="en-US" altLang="ko-KR" b="0" spc="-10">
                <a:solidFill>
                  <a:schemeClr val="bg1"/>
                </a:solidFill>
                <a:latin typeface="맑은 고딕"/>
                <a:cs typeface="맑은 고딕"/>
              </a:rPr>
              <a:t>Node</a:t>
            </a:r>
            <a:endParaRPr lang="en-US" altLang="ko-KR">
              <a:solidFill>
                <a:schemeClr val="bg1"/>
              </a:solidFill>
              <a:latin typeface="맑은 고딕"/>
              <a:cs typeface="맑은 고딕"/>
            </a:endParaRPr>
          </a:p>
        </p:txBody>
      </p:sp>
      <p:sp>
        <p:nvSpPr>
          <p:cNvPr id="27" name="object 9"/>
          <p:cNvSpPr txBox="1"/>
          <p:nvPr/>
        </p:nvSpPr>
        <p:spPr>
          <a:xfrm>
            <a:off x="6114320" y="3636011"/>
            <a:ext cx="469265" cy="44068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 marR="5080" indent="6604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b="0" spc="-5">
                <a:solidFill>
                  <a:schemeClr val="bg1"/>
                </a:solidFill>
                <a:latin typeface="맑은 고딕"/>
                <a:cs typeface="맑은 고딕"/>
              </a:rPr>
              <a:t>Sub  </a:t>
            </a:r>
            <a:r>
              <a:rPr lang="en-US" altLang="ko-KR" b="0" spc="-10">
                <a:solidFill>
                  <a:schemeClr val="bg1"/>
                </a:solidFill>
                <a:latin typeface="맑은 고딕"/>
                <a:cs typeface="맑은 고딕"/>
              </a:rPr>
              <a:t>Node</a:t>
            </a:r>
            <a:endParaRPr lang="en-US" altLang="ko-KR">
              <a:solidFill>
                <a:schemeClr val="bg1"/>
              </a:solidFill>
              <a:latin typeface="맑은 고딕"/>
              <a:cs typeface="맑은 고딕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4183660" y="2071681"/>
            <a:ext cx="850257" cy="21431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 marR="5080" indent="6604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cs typeface="맑은 고딕"/>
              </a:rPr>
              <a:t>Master</a:t>
            </a:r>
          </a:p>
        </p:txBody>
      </p:sp>
      <p:sp>
        <p:nvSpPr>
          <p:cNvPr id="29" name="object 12"/>
          <p:cNvSpPr/>
          <p:nvPr/>
        </p:nvSpPr>
        <p:spPr>
          <a:xfrm>
            <a:off x="3395552" y="4079476"/>
            <a:ext cx="2537460" cy="396240"/>
          </a:xfrm>
          <a:custGeom>
            <a:avLst/>
            <a:gdLst/>
            <a:ahLst/>
            <a:cxnLst/>
            <a:rect l="l" t="t" r="r" b="b"/>
            <a:pathLst>
              <a:path w="2537459" h="396239">
                <a:moveTo>
                  <a:pt x="2481072" y="127253"/>
                </a:moveTo>
                <a:lnTo>
                  <a:pt x="2481072" y="88391"/>
                </a:lnTo>
                <a:lnTo>
                  <a:pt x="2472690" y="96773"/>
                </a:lnTo>
                <a:lnTo>
                  <a:pt x="2463546" y="104393"/>
                </a:lnTo>
                <a:lnTo>
                  <a:pt x="2403591" y="145192"/>
                </a:lnTo>
                <a:lnTo>
                  <a:pt x="2361967" y="167811"/>
                </a:lnTo>
                <a:lnTo>
                  <a:pt x="2318470" y="188416"/>
                </a:lnTo>
                <a:lnTo>
                  <a:pt x="2273473" y="207169"/>
                </a:lnTo>
                <a:lnTo>
                  <a:pt x="2227346" y="224232"/>
                </a:lnTo>
                <a:lnTo>
                  <a:pt x="2180461" y="239768"/>
                </a:lnTo>
                <a:lnTo>
                  <a:pt x="2133190" y="253939"/>
                </a:lnTo>
                <a:lnTo>
                  <a:pt x="2085904" y="266909"/>
                </a:lnTo>
                <a:lnTo>
                  <a:pt x="2038975" y="278838"/>
                </a:lnTo>
                <a:lnTo>
                  <a:pt x="1992773" y="289890"/>
                </a:lnTo>
                <a:lnTo>
                  <a:pt x="1947672" y="300227"/>
                </a:lnTo>
                <a:lnTo>
                  <a:pt x="1896618" y="310133"/>
                </a:lnTo>
                <a:lnTo>
                  <a:pt x="1844039" y="319277"/>
                </a:lnTo>
                <a:lnTo>
                  <a:pt x="1795253" y="327243"/>
                </a:lnTo>
                <a:lnTo>
                  <a:pt x="1746167" y="334525"/>
                </a:lnTo>
                <a:lnTo>
                  <a:pt x="1696820" y="341115"/>
                </a:lnTo>
                <a:lnTo>
                  <a:pt x="1647253" y="347003"/>
                </a:lnTo>
                <a:lnTo>
                  <a:pt x="1597504" y="352179"/>
                </a:lnTo>
                <a:lnTo>
                  <a:pt x="1547615" y="356634"/>
                </a:lnTo>
                <a:lnTo>
                  <a:pt x="1497624" y="360359"/>
                </a:lnTo>
                <a:lnTo>
                  <a:pt x="1447571" y="363344"/>
                </a:lnTo>
                <a:lnTo>
                  <a:pt x="1397496" y="365579"/>
                </a:lnTo>
                <a:lnTo>
                  <a:pt x="1347438" y="367055"/>
                </a:lnTo>
                <a:lnTo>
                  <a:pt x="1298288" y="367750"/>
                </a:lnTo>
                <a:lnTo>
                  <a:pt x="1247535" y="367691"/>
                </a:lnTo>
                <a:lnTo>
                  <a:pt x="1197738" y="366831"/>
                </a:lnTo>
                <a:lnTo>
                  <a:pt x="1147491" y="365141"/>
                </a:lnTo>
                <a:lnTo>
                  <a:pt x="1098804" y="362712"/>
                </a:lnTo>
                <a:lnTo>
                  <a:pt x="1040891" y="358902"/>
                </a:lnTo>
                <a:lnTo>
                  <a:pt x="982980" y="354330"/>
                </a:lnTo>
                <a:lnTo>
                  <a:pt x="925830" y="348996"/>
                </a:lnTo>
                <a:lnTo>
                  <a:pt x="897617" y="346452"/>
                </a:lnTo>
                <a:lnTo>
                  <a:pt x="824225" y="337312"/>
                </a:lnTo>
                <a:lnTo>
                  <a:pt x="779797" y="330615"/>
                </a:lnTo>
                <a:lnTo>
                  <a:pt x="732891" y="322792"/>
                </a:lnTo>
                <a:lnTo>
                  <a:pt x="682252" y="313523"/>
                </a:lnTo>
                <a:lnTo>
                  <a:pt x="629234" y="302917"/>
                </a:lnTo>
                <a:lnTo>
                  <a:pt x="574539" y="290979"/>
                </a:lnTo>
                <a:lnTo>
                  <a:pt x="518871" y="277712"/>
                </a:lnTo>
                <a:lnTo>
                  <a:pt x="462930" y="263119"/>
                </a:lnTo>
                <a:lnTo>
                  <a:pt x="407420" y="247204"/>
                </a:lnTo>
                <a:lnTo>
                  <a:pt x="353043" y="229968"/>
                </a:lnTo>
                <a:lnTo>
                  <a:pt x="300500" y="211417"/>
                </a:lnTo>
                <a:lnTo>
                  <a:pt x="250494" y="191552"/>
                </a:lnTo>
                <a:lnTo>
                  <a:pt x="203728" y="170378"/>
                </a:lnTo>
                <a:lnTo>
                  <a:pt x="160903" y="147896"/>
                </a:lnTo>
                <a:lnTo>
                  <a:pt x="122722" y="124111"/>
                </a:lnTo>
                <a:lnTo>
                  <a:pt x="89887" y="99026"/>
                </a:lnTo>
                <a:lnTo>
                  <a:pt x="43063" y="44968"/>
                </a:lnTo>
                <a:lnTo>
                  <a:pt x="28956" y="8382"/>
                </a:lnTo>
                <a:lnTo>
                  <a:pt x="28956" y="0"/>
                </a:lnTo>
                <a:lnTo>
                  <a:pt x="0" y="1524"/>
                </a:lnTo>
                <a:lnTo>
                  <a:pt x="13285" y="50795"/>
                </a:lnTo>
                <a:lnTo>
                  <a:pt x="56215" y="107160"/>
                </a:lnTo>
                <a:lnTo>
                  <a:pt x="86870" y="133313"/>
                </a:lnTo>
                <a:lnTo>
                  <a:pt x="122800" y="158116"/>
                </a:lnTo>
                <a:lnTo>
                  <a:pt x="163369" y="181575"/>
                </a:lnTo>
                <a:lnTo>
                  <a:pt x="207938" y="203693"/>
                </a:lnTo>
                <a:lnTo>
                  <a:pt x="255870" y="224474"/>
                </a:lnTo>
                <a:lnTo>
                  <a:pt x="306526" y="243922"/>
                </a:lnTo>
                <a:lnTo>
                  <a:pt x="359269" y="262041"/>
                </a:lnTo>
                <a:lnTo>
                  <a:pt x="413461" y="278834"/>
                </a:lnTo>
                <a:lnTo>
                  <a:pt x="468464" y="294306"/>
                </a:lnTo>
                <a:lnTo>
                  <a:pt x="523640" y="308460"/>
                </a:lnTo>
                <a:lnTo>
                  <a:pt x="578352" y="321300"/>
                </a:lnTo>
                <a:lnTo>
                  <a:pt x="631961" y="332831"/>
                </a:lnTo>
                <a:lnTo>
                  <a:pt x="683830" y="343055"/>
                </a:lnTo>
                <a:lnTo>
                  <a:pt x="733322" y="351977"/>
                </a:lnTo>
                <a:lnTo>
                  <a:pt x="780449" y="359697"/>
                </a:lnTo>
                <a:lnTo>
                  <a:pt x="822618" y="365930"/>
                </a:lnTo>
                <a:lnTo>
                  <a:pt x="861148" y="370969"/>
                </a:lnTo>
                <a:lnTo>
                  <a:pt x="922782" y="377190"/>
                </a:lnTo>
                <a:lnTo>
                  <a:pt x="980694" y="383286"/>
                </a:lnTo>
                <a:lnTo>
                  <a:pt x="1038606" y="387858"/>
                </a:lnTo>
                <a:lnTo>
                  <a:pt x="1097280" y="391668"/>
                </a:lnTo>
                <a:lnTo>
                  <a:pt x="1148178" y="393828"/>
                </a:lnTo>
                <a:lnTo>
                  <a:pt x="1197768" y="395240"/>
                </a:lnTo>
                <a:lnTo>
                  <a:pt x="1247535" y="395950"/>
                </a:lnTo>
                <a:lnTo>
                  <a:pt x="1298288" y="395956"/>
                </a:lnTo>
                <a:lnTo>
                  <a:pt x="1348567" y="395235"/>
                </a:lnTo>
                <a:lnTo>
                  <a:pt x="1398833" y="393788"/>
                </a:lnTo>
                <a:lnTo>
                  <a:pt x="1449073" y="391611"/>
                </a:lnTo>
                <a:lnTo>
                  <a:pt x="1499274" y="388702"/>
                </a:lnTo>
                <a:lnTo>
                  <a:pt x="1549427" y="385055"/>
                </a:lnTo>
                <a:lnTo>
                  <a:pt x="1599517" y="380666"/>
                </a:lnTo>
                <a:lnTo>
                  <a:pt x="1649532" y="375533"/>
                </a:lnTo>
                <a:lnTo>
                  <a:pt x="1699462" y="369651"/>
                </a:lnTo>
                <a:lnTo>
                  <a:pt x="1749293" y="363016"/>
                </a:lnTo>
                <a:lnTo>
                  <a:pt x="1799014" y="355624"/>
                </a:lnTo>
                <a:lnTo>
                  <a:pt x="1848612" y="347471"/>
                </a:lnTo>
                <a:lnTo>
                  <a:pt x="1901189" y="338327"/>
                </a:lnTo>
                <a:lnTo>
                  <a:pt x="1953006" y="327659"/>
                </a:lnTo>
                <a:lnTo>
                  <a:pt x="1998231" y="317860"/>
                </a:lnTo>
                <a:lnTo>
                  <a:pt x="2045125" y="306951"/>
                </a:lnTo>
                <a:lnTo>
                  <a:pt x="2093183" y="294844"/>
                </a:lnTo>
                <a:lnTo>
                  <a:pt x="2141899" y="281449"/>
                </a:lnTo>
                <a:lnTo>
                  <a:pt x="2190770" y="266674"/>
                </a:lnTo>
                <a:lnTo>
                  <a:pt x="2239290" y="250430"/>
                </a:lnTo>
                <a:lnTo>
                  <a:pt x="2286955" y="232627"/>
                </a:lnTo>
                <a:lnTo>
                  <a:pt x="2333260" y="213174"/>
                </a:lnTo>
                <a:lnTo>
                  <a:pt x="2377702" y="191982"/>
                </a:lnTo>
                <a:lnTo>
                  <a:pt x="2419774" y="168960"/>
                </a:lnTo>
                <a:lnTo>
                  <a:pt x="2458974" y="144017"/>
                </a:lnTo>
                <a:lnTo>
                  <a:pt x="2481072" y="127253"/>
                </a:lnTo>
                <a:close/>
              </a:path>
              <a:path w="2537459" h="396239">
                <a:moveTo>
                  <a:pt x="2537460" y="108965"/>
                </a:moveTo>
                <a:lnTo>
                  <a:pt x="2534412" y="12953"/>
                </a:lnTo>
                <a:lnTo>
                  <a:pt x="2459736" y="73151"/>
                </a:lnTo>
                <a:lnTo>
                  <a:pt x="2483247" y="83985"/>
                </a:lnTo>
                <a:lnTo>
                  <a:pt x="2492502" y="70103"/>
                </a:lnTo>
                <a:lnTo>
                  <a:pt x="2516886" y="86105"/>
                </a:lnTo>
                <a:lnTo>
                  <a:pt x="2516886" y="99485"/>
                </a:lnTo>
                <a:lnTo>
                  <a:pt x="2537460" y="108965"/>
                </a:lnTo>
                <a:close/>
              </a:path>
              <a:path w="2537459" h="396239">
                <a:moveTo>
                  <a:pt x="2510062" y="96341"/>
                </a:moveTo>
                <a:lnTo>
                  <a:pt x="2483247" y="83985"/>
                </a:lnTo>
                <a:lnTo>
                  <a:pt x="2478786" y="90677"/>
                </a:lnTo>
                <a:lnTo>
                  <a:pt x="2481072" y="88391"/>
                </a:lnTo>
                <a:lnTo>
                  <a:pt x="2481072" y="127253"/>
                </a:lnTo>
                <a:lnTo>
                  <a:pt x="2491740" y="118109"/>
                </a:lnTo>
                <a:lnTo>
                  <a:pt x="2503170" y="106679"/>
                </a:lnTo>
                <a:lnTo>
                  <a:pt x="2510062" y="96341"/>
                </a:lnTo>
                <a:close/>
              </a:path>
              <a:path w="2537459" h="396239">
                <a:moveTo>
                  <a:pt x="2516886" y="86105"/>
                </a:moveTo>
                <a:lnTo>
                  <a:pt x="2492502" y="70103"/>
                </a:lnTo>
                <a:lnTo>
                  <a:pt x="2483247" y="83985"/>
                </a:lnTo>
                <a:lnTo>
                  <a:pt x="2510062" y="96341"/>
                </a:lnTo>
                <a:lnTo>
                  <a:pt x="2516886" y="86105"/>
                </a:lnTo>
                <a:close/>
              </a:path>
              <a:path w="2537459" h="396239">
                <a:moveTo>
                  <a:pt x="2516886" y="99485"/>
                </a:moveTo>
                <a:lnTo>
                  <a:pt x="2516886" y="86105"/>
                </a:lnTo>
                <a:lnTo>
                  <a:pt x="2510062" y="96341"/>
                </a:lnTo>
                <a:lnTo>
                  <a:pt x="2516886" y="994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" name="object 13"/>
          <p:cNvSpPr txBox="1"/>
          <p:nvPr/>
        </p:nvSpPr>
        <p:spPr>
          <a:xfrm>
            <a:off x="4220473" y="4501101"/>
            <a:ext cx="821055" cy="373383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defRPr/>
            </a:pPr>
            <a:r>
              <a:rPr sz="1200" b="1" spc="10">
                <a:solidFill>
                  <a:srgbClr val="FF0000"/>
                </a:solidFill>
                <a:latin typeface="굴림"/>
                <a:cs typeface="굴림"/>
              </a:rPr>
              <a:t>메시지</a:t>
            </a:r>
            <a:r>
              <a:rPr sz="1200" b="1" spc="-14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1200" b="1" spc="10">
                <a:solidFill>
                  <a:srgbClr val="FF0000"/>
                </a:solidFill>
                <a:latin typeface="굴림"/>
                <a:cs typeface="굴림"/>
              </a:rPr>
              <a:t>전송</a:t>
            </a:r>
          </a:p>
          <a:p>
            <a:pPr algn="ctr">
              <a:lnSpc>
                <a:spcPct val="100000"/>
              </a:lnSpc>
              <a:defRPr/>
            </a:pPr>
            <a:r>
              <a:rPr sz="1200" b="1">
                <a:solidFill>
                  <a:srgbClr val="FF0000"/>
                </a:solidFill>
                <a:latin typeface="Tahoma"/>
                <a:ea typeface="+mn-ea"/>
                <a:cs typeface="Tahoma"/>
              </a:rPr>
              <a:t>(</a:t>
            </a:r>
            <a:r>
              <a:rPr sz="1200" b="1">
                <a:solidFill>
                  <a:srgbClr val="FF0000"/>
                </a:solidFill>
                <a:latin typeface="굴림"/>
                <a:cs typeface="굴림"/>
              </a:rPr>
              <a:t>토픽</a:t>
            </a:r>
            <a:r>
              <a:rPr sz="1200" b="1">
                <a:solidFill>
                  <a:srgbClr val="FF0000"/>
                </a:solidFill>
                <a:latin typeface="Tahoma"/>
                <a:ea typeface="+mn-ea"/>
                <a:cs typeface="Tahoma"/>
              </a:rPr>
              <a:t>)</a:t>
            </a:r>
            <a:endParaRPr sz="1200">
              <a:latin typeface="Tahoma"/>
              <a:ea typeface="+mn-ea"/>
              <a:cs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7200" y="1883677"/>
            <a:ext cx="1603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800" b="1"/>
              <a:t>초음파 노드</a:t>
            </a:r>
          </a:p>
        </p:txBody>
      </p:sp>
      <p:cxnSp>
        <p:nvCxnSpPr>
          <p:cNvPr id="33" name="구부러진 연결선 32"/>
          <p:cNvCxnSpPr/>
          <p:nvPr/>
        </p:nvCxnSpPr>
        <p:spPr>
          <a:xfrm>
            <a:off x="7229416" y="3534634"/>
            <a:ext cx="1005417" cy="701146"/>
          </a:xfrm>
          <a:prstGeom prst="curvedConnector3">
            <a:avLst>
              <a:gd name="adj1" fmla="val 132942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 rot="10800000">
            <a:off x="7116968" y="3693384"/>
            <a:ext cx="1018645" cy="648230"/>
          </a:xfrm>
          <a:prstGeom prst="curvedConnector3">
            <a:avLst>
              <a:gd name="adj1" fmla="val 120654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16968" y="3784824"/>
            <a:ext cx="1349374" cy="366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b="1"/>
              <a:t>main loop</a:t>
            </a:r>
          </a:p>
        </p:txBody>
      </p:sp>
      <p:cxnSp>
        <p:nvCxnSpPr>
          <p:cNvPr id="36" name="구부러진 연결선 35"/>
          <p:cNvCxnSpPr/>
          <p:nvPr/>
        </p:nvCxnSpPr>
        <p:spPr>
          <a:xfrm rot="10800000">
            <a:off x="1038431" y="3779372"/>
            <a:ext cx="1018645" cy="648230"/>
          </a:xfrm>
          <a:prstGeom prst="curvedConnector3">
            <a:avLst>
              <a:gd name="adj1" fmla="val 120654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>
            <a:off x="1177336" y="3580936"/>
            <a:ext cx="1005417" cy="701146"/>
          </a:xfrm>
          <a:prstGeom prst="curvedConnector3">
            <a:avLst>
              <a:gd name="adj1" fmla="val 132942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51659" y="3931509"/>
            <a:ext cx="1349375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b="1"/>
              <a:t>main loop</a:t>
            </a:r>
          </a:p>
        </p:txBody>
      </p:sp>
      <p:cxnSp>
        <p:nvCxnSpPr>
          <p:cNvPr id="4" name="꺾인 연결선 3"/>
          <p:cNvCxnSpPr/>
          <p:nvPr/>
        </p:nvCxnSpPr>
        <p:spPr>
          <a:xfrm rot="10800000">
            <a:off x="1145052" y="2299308"/>
            <a:ext cx="1481147" cy="1235329"/>
          </a:xfrm>
          <a:prstGeom prst="bentConnector3">
            <a:avLst>
              <a:gd name="adj1" fmla="val 1001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flipV="1">
            <a:off x="6652983" y="2326287"/>
            <a:ext cx="1607255" cy="1141520"/>
          </a:xfrm>
          <a:prstGeom prst="bentConnector3">
            <a:avLst>
              <a:gd name="adj1" fmla="val 997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904744" y="1890128"/>
            <a:ext cx="160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800" b="1"/>
              <a:t>mux</a:t>
            </a:r>
            <a:endParaRPr lang="ko-KR" altLang="en-US"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앞서 말한 방법에 대한 문제점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6010" y="1252152"/>
            <a:ext cx="8529870" cy="115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초음파 센서 노드를 활성화 시켜서 아무 조건 없이 </a:t>
            </a:r>
            <a:r>
              <a:rPr lang="en-US" altLang="ko-KR"/>
              <a:t>mux</a:t>
            </a:r>
            <a:r>
              <a:rPr lang="ko-KR" altLang="en-US"/>
              <a:t>에 우선 순위가 높은  </a:t>
            </a:r>
            <a:r>
              <a:rPr lang="en-US" altLang="ko-KR"/>
              <a:t>safety </a:t>
            </a:r>
            <a:r>
              <a:rPr lang="ko-KR" altLang="en-US"/>
              <a:t>토픽으로 구성하여 보낼 경우</a:t>
            </a:r>
            <a:r>
              <a:rPr lang="en-US" altLang="ko-KR"/>
              <a:t> </a:t>
            </a:r>
            <a:r>
              <a:rPr lang="ko-KR" altLang="en-US"/>
              <a:t>수동조작 모드에서 조작이 먹히지 않게 된다</a:t>
            </a:r>
            <a:r>
              <a:rPr lang="en-US" altLang="ko-KR"/>
              <a:t>.</a:t>
            </a:r>
          </a:p>
          <a:p>
            <a:pPr marL="285750" indent="-285750">
              <a:buFont typeface="Wingdings"/>
              <a:buChar char="à"/>
              <a:defRPr/>
            </a:pPr>
            <a:r>
              <a:rPr lang="en-US" altLang="ko-KR">
                <a:sym typeface="Wingdings"/>
              </a:rPr>
              <a:t>joy_teleop.py </a:t>
            </a:r>
            <a:r>
              <a:rPr lang="ko-KR" altLang="en-US">
                <a:sym typeface="Wingdings"/>
              </a:rPr>
              <a:t>노드로부터 </a:t>
            </a:r>
            <a:r>
              <a:rPr lang="en-US" altLang="ko-KR">
                <a:sym typeface="Wingdings"/>
              </a:rPr>
              <a:t>human_control </a:t>
            </a:r>
            <a:r>
              <a:rPr lang="ko-KR" altLang="en-US">
                <a:sym typeface="Wingdings"/>
              </a:rPr>
              <a:t>이냐 </a:t>
            </a:r>
            <a:r>
              <a:rPr lang="en-US" altLang="ko-KR">
                <a:sym typeface="Wingdings"/>
              </a:rPr>
              <a:t>automous_contorl </a:t>
            </a:r>
            <a:r>
              <a:rPr lang="ko-KR" altLang="en-US">
                <a:sym typeface="Wingdings"/>
              </a:rPr>
              <a:t>에 따라 즉</a:t>
            </a:r>
            <a:r>
              <a:rPr lang="en-US" altLang="ko-KR">
                <a:sym typeface="Wingdings"/>
              </a:rPr>
              <a:t>, </a:t>
            </a:r>
            <a:r>
              <a:rPr lang="ko-KR" altLang="en-US">
                <a:sym typeface="Wingdings"/>
              </a:rPr>
              <a:t>조이스틱의 왼쪽 버튼이 눌렸냐</a:t>
            </a:r>
            <a:r>
              <a:rPr lang="en-US" altLang="ko-KR">
                <a:sym typeface="Wingdings"/>
              </a:rPr>
              <a:t>? </a:t>
            </a:r>
            <a:r>
              <a:rPr lang="ko-KR" altLang="en-US">
                <a:sym typeface="Wingdings"/>
              </a:rPr>
              <a:t>오른쪽 버튼이 눌렸는지에 따라 초음파 센서 노드로 토픽을 보내는 과정을 한번 더 거친다</a:t>
            </a:r>
            <a:r>
              <a:rPr lang="en-US" altLang="ko-KR">
                <a:sym typeface="Wingdings"/>
              </a:rPr>
              <a:t>.</a:t>
            </a:r>
          </a:p>
          <a:p>
            <a:pPr marL="342900" indent="-342900">
              <a:buAutoNum type="arabicPeriod"/>
              <a:defRPr/>
            </a:pP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8420" y="2459803"/>
            <a:ext cx="6427764" cy="381409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07110" y="3745895"/>
            <a:ext cx="231648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/ultrasonic_node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59367" y="2228486"/>
            <a:ext cx="378714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/mux/Ackermann_cmd_mux/input/safety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6" name="꺾인 연결선 55"/>
          <p:cNvCxnSpPr>
            <a:stCxn id="48" idx="3"/>
          </p:cNvCxnSpPr>
          <p:nvPr/>
        </p:nvCxnSpPr>
        <p:spPr>
          <a:xfrm>
            <a:off x="6346507" y="2365646"/>
            <a:ext cx="1677352" cy="155103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68910" y="4619177"/>
            <a:ext cx="195072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/activation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/>
          <p:cNvCxnSpPr>
            <a:stCxn id="60" idx="0"/>
            <a:endCxn id="6" idx="4"/>
          </p:cNvCxnSpPr>
          <p:nvPr/>
        </p:nvCxnSpPr>
        <p:spPr>
          <a:xfrm rot="5400000" flipH="1" flipV="1">
            <a:off x="1085809" y="4339636"/>
            <a:ext cx="538001" cy="210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endCxn id="60" idx="3"/>
          </p:cNvCxnSpPr>
          <p:nvPr/>
        </p:nvCxnSpPr>
        <p:spPr>
          <a:xfrm rot="10800000">
            <a:off x="2319630" y="4763957"/>
            <a:ext cx="1307489" cy="99676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5"/>
          <p:cNvSpPr/>
          <p:nvPr/>
        </p:nvSpPr>
        <p:spPr>
          <a:xfrm>
            <a:off x="146971" y="2608311"/>
            <a:ext cx="2472176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/hello_world_node</a:t>
            </a:r>
          </a:p>
        </p:txBody>
      </p:sp>
      <p:cxnSp>
        <p:nvCxnSpPr>
          <p:cNvPr id="70" name="직선 화살표 연결선 69"/>
          <p:cNvCxnSpPr>
            <a:stCxn id="6" idx="0"/>
            <a:endCxn id="72" idx="2"/>
          </p:cNvCxnSpPr>
          <p:nvPr/>
        </p:nvCxnSpPr>
        <p:spPr>
          <a:xfrm rot="5400000" flipH="1" flipV="1">
            <a:off x="1212280" y="3582070"/>
            <a:ext cx="316895" cy="1075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69" idx="0"/>
            <a:endCxn id="48" idx="1"/>
          </p:cNvCxnSpPr>
          <p:nvPr/>
        </p:nvCxnSpPr>
        <p:spPr>
          <a:xfrm rot="5400000" flipH="1" flipV="1">
            <a:off x="1849881" y="1898825"/>
            <a:ext cx="242664" cy="1176307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47"/>
          <p:cNvSpPr/>
          <p:nvPr/>
        </p:nvSpPr>
        <p:spPr>
          <a:xfrm>
            <a:off x="512884" y="3172997"/>
            <a:ext cx="1726442" cy="2560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/ultra_value</a:t>
            </a:r>
          </a:p>
        </p:txBody>
      </p:sp>
      <p:cxnSp>
        <p:nvCxnSpPr>
          <p:cNvPr id="73" name="직선 화살표 연결선 72"/>
          <p:cNvCxnSpPr>
            <a:endCxn id="69" idx="4"/>
          </p:cNvCxnSpPr>
          <p:nvPr/>
        </p:nvCxnSpPr>
        <p:spPr>
          <a:xfrm rot="5400000" flipH="1" flipV="1">
            <a:off x="1266129" y="3048673"/>
            <a:ext cx="222012" cy="1184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/>
          <p:cNvSpPr txBox="1"/>
          <p:nvPr/>
        </p:nvSpPr>
        <p:spPr>
          <a:xfrm>
            <a:off x="685800" y="1958975"/>
            <a:ext cx="7772400" cy="1470025"/>
          </a:xfrm>
          <a:prstGeom prst="rect">
            <a:avLst/>
          </a:prstGeom>
          <a:solidFill>
            <a:srgbClr val="F9FDD3"/>
          </a:solidFill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00CC"/>
                </a:solidFill>
                <a:latin typeface="Tahoma"/>
                <a:ea typeface="+mn-ea"/>
                <a:cs typeface="Tahoma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CC"/>
                </a:solidFill>
                <a:latin typeface="Tahoma"/>
                <a:ea typeface="맑은 고딕"/>
                <a:cs typeface="Tahoma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/>
              <a:t>safety </a:t>
            </a:r>
            <a:r>
              <a:rPr lang="ko-KR" altLang="en-US"/>
              <a:t>토픽 </a:t>
            </a:r>
            <a:r>
              <a:rPr lang="en-US" altLang="ko-KR"/>
              <a:t>subscriber </a:t>
            </a:r>
            <a:r>
              <a:rPr lang="ko-KR" altLang="en-US"/>
              <a:t>유무</a:t>
            </a:r>
            <a:endParaRPr kumimoji="0"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safety </a:t>
            </a:r>
            <a:r>
              <a:rPr lang="ko-KR" altLang="en-US"/>
              <a:t>토픽 </a:t>
            </a:r>
            <a:r>
              <a:rPr lang="en-US" altLang="ko-KR"/>
              <a:t>subscriber </a:t>
            </a:r>
            <a:r>
              <a:rPr lang="ko-KR" altLang="en-US"/>
              <a:t>유무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Safety </a:t>
            </a:r>
            <a:r>
              <a:rPr lang="ko-KR" altLang="en-US"/>
              <a:t>토픽이 전달 되었을때 직진을 계속하는 </a:t>
            </a:r>
            <a:r>
              <a:rPr lang="en-US" altLang="ko-KR"/>
              <a:t>test </a:t>
            </a:r>
            <a:r>
              <a:rPr lang="ko-KR" altLang="en-US"/>
              <a:t>노드 생성</a:t>
            </a:r>
            <a:r>
              <a:rPr lang="en-US" altLang="ko-KR"/>
              <a:t>	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812" y="1796798"/>
            <a:ext cx="6302376" cy="4614947"/>
          </a:xfrm>
          <a:prstGeom prst="rect">
            <a:avLst/>
          </a:prstGeom>
        </p:spPr>
      </p:pic>
      <p:sp>
        <p:nvSpPr>
          <p:cNvPr id="10" name="내용 개체 틀 2"/>
          <p:cNvSpPr txBox="1"/>
          <p:nvPr/>
        </p:nvSpPr>
        <p:spPr>
          <a:xfrm>
            <a:off x="5184396" y="3922500"/>
            <a:ext cx="3959604" cy="1221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/>
              <a:buChar char="u"/>
              <a:defRPr sz="2400" b="1" kern="1200">
                <a:solidFill>
                  <a:srgbClr val="993300"/>
                </a:solidFill>
                <a:latin typeface="Tahoma"/>
                <a:ea typeface="+mn-ea"/>
                <a:cs typeface="Tahoma"/>
              </a:defRPr>
            </a:lvl1pPr>
            <a:lvl2pPr marL="6286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/>
              <a:buChar char="l"/>
              <a:defRPr sz="2000" b="1" kern="1200">
                <a:solidFill>
                  <a:srgbClr val="0000CC"/>
                </a:solidFill>
                <a:latin typeface="Tahoma"/>
                <a:ea typeface="+mn-ea"/>
                <a:cs typeface="Tahoma"/>
              </a:defRPr>
            </a:lvl2pPr>
            <a:lvl3pPr marL="89535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8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3pPr>
            <a:lvl4pPr marL="1162050" indent="-314325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16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4pPr>
            <a:lvl5pPr marL="1438275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600" kern="120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kumimoji="0" lang="en-US" altLang="ko-KR" sz="1600"/>
              <a:t>Message</a:t>
            </a:r>
            <a:r>
              <a:rPr kumimoji="0" lang="ko-KR" altLang="en-US" sz="1600"/>
              <a:t>를 </a:t>
            </a:r>
            <a:r>
              <a:rPr kumimoji="0" lang="en-US" altLang="ko-KR" sz="1600"/>
              <a:t>Publish</a:t>
            </a:r>
            <a:r>
              <a:rPr kumimoji="0" lang="ko-KR" altLang="en-US" sz="1600"/>
              <a:t>하는데 </a:t>
            </a:r>
            <a:r>
              <a:rPr kumimoji="0" lang="en-US" altLang="ko-KR" sz="1600"/>
              <a:t>speed = 1, angle = 0</a:t>
            </a:r>
            <a:r>
              <a:rPr kumimoji="0" lang="ko-KR" altLang="en-US" sz="1600"/>
              <a:t>으로 보내서 앞으로 직진을 계속 하게 만든다</a:t>
            </a:r>
            <a:r>
              <a:rPr kumimoji="0" lang="en-US" altLang="ko-KR" sz="1600"/>
              <a:t>.</a:t>
            </a:r>
            <a:endParaRPr kumimoji="0" lang="ko-KR" altLang="en-US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2247</Words>
  <Application>Microsoft Office PowerPoint</Application>
  <PresentationFormat>화면 슬라이드 쇼(4:3)</PresentationFormat>
  <Paragraphs>460</Paragraphs>
  <Slides>59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1" baseType="lpstr">
      <vt:lpstr>Arial Unicode MS</vt:lpstr>
      <vt:lpstr>Lato</vt:lpstr>
      <vt:lpstr>SFMono-Regular</vt:lpstr>
      <vt:lpstr>굴림</vt:lpstr>
      <vt:lpstr>돋움</vt:lpstr>
      <vt:lpstr>맑은 고딕</vt:lpstr>
      <vt:lpstr>Arial</vt:lpstr>
      <vt:lpstr>Franklin Gothic Medium</vt:lpstr>
      <vt:lpstr>Tahoma</vt:lpstr>
      <vt:lpstr>Times New Roman</vt:lpstr>
      <vt:lpstr>Wingdings</vt:lpstr>
      <vt:lpstr>1_디자인 사용자 지정</vt:lpstr>
      <vt:lpstr>자율주행 자동차 해커톤</vt:lpstr>
      <vt:lpstr>Outline</vt:lpstr>
      <vt:lpstr>PowerPoint 프레젠테이션</vt:lpstr>
      <vt:lpstr>PowerPoint 프레젠테이션</vt:lpstr>
      <vt:lpstr>초음파 센서 노드 계획</vt:lpstr>
      <vt:lpstr>초음파 센서 노드 계획</vt:lpstr>
      <vt:lpstr>앞서 말한 방법에 대한 문제점</vt:lpstr>
      <vt:lpstr>PowerPoint 프레젠테이션</vt:lpstr>
      <vt:lpstr>safety 토픽 subscriber 유무</vt:lpstr>
      <vt:lpstr>safety 토픽 subscriber 유무</vt:lpstr>
      <vt:lpstr>IMU</vt:lpstr>
      <vt:lpstr>IMU Sensor</vt:lpstr>
      <vt:lpstr>MPU-6050</vt:lpstr>
      <vt:lpstr>MPU-6050</vt:lpstr>
      <vt:lpstr>MPU6050.py</vt:lpstr>
      <vt:lpstr>MPU6050.py</vt:lpstr>
      <vt:lpstr>MPU6050.py</vt:lpstr>
      <vt:lpstr>MPU6050.py</vt:lpstr>
      <vt:lpstr>PowerPoint 프레젠테이션</vt:lpstr>
      <vt:lpstr>PowerPoint 프레젠테이션</vt:lpstr>
      <vt:lpstr>PowerPoint 프레젠테이션</vt:lpstr>
      <vt:lpstr>MPU6050.py</vt:lpstr>
      <vt:lpstr>MPU6050.py</vt:lpstr>
      <vt:lpstr>MPU6050.py</vt:lpstr>
      <vt:lpstr>MPU6050.py</vt:lpstr>
      <vt:lpstr>IMU 측정 및 결과</vt:lpstr>
      <vt:lpstr>IMU 측정 및 결과</vt:lpstr>
      <vt:lpstr>IMU 측정 및 결과</vt:lpstr>
      <vt:lpstr>IMU 측정 및 결과</vt:lpstr>
      <vt:lpstr>IMU 측정 및 결과</vt:lpstr>
      <vt:lpstr>IMU 측정 및 결과</vt:lpstr>
      <vt:lpstr>IMU 측정 및 결과</vt:lpstr>
      <vt:lpstr>Cartographer란?</vt:lpstr>
      <vt:lpstr>cartographer</vt:lpstr>
      <vt:lpstr>PowerPoint 프레젠테이션</vt:lpstr>
      <vt:lpstr>PowerPoint 프레젠테이션</vt:lpstr>
      <vt:lpstr>Local SLAM, Global SLAM</vt:lpstr>
      <vt:lpstr>PowerPoint 프레젠테이션</vt:lpstr>
      <vt:lpstr>Local SLAM의 역할</vt:lpstr>
      <vt:lpstr>PowerPoint 프레젠테이션</vt:lpstr>
      <vt:lpstr>Global SLAM의 역할(1)</vt:lpstr>
      <vt:lpstr>Loop Closure Detection</vt:lpstr>
      <vt:lpstr>Global SLAM의 역할(2)</vt:lpstr>
      <vt:lpstr>Global SLAM의 역할(3)</vt:lpstr>
      <vt:lpstr>Frontend와 Backend를 구별하는 이유</vt:lpstr>
      <vt:lpstr>Cartographer에서 제안하는 실시간 처리 방식</vt:lpstr>
      <vt:lpstr>Branch-and-Bound Algorithm</vt:lpstr>
      <vt:lpstr>Branch-and-Bound Algorithm</vt:lpstr>
      <vt:lpstr>Cartographer의 적용</vt:lpstr>
      <vt:lpstr>cartographer</vt:lpstr>
      <vt:lpstr>cartographer</vt:lpstr>
      <vt:lpstr>cartographer</vt:lpstr>
      <vt:lpstr>cartographer</vt:lpstr>
      <vt:lpstr>cartographer</vt:lpstr>
      <vt:lpstr>cartographer</vt:lpstr>
      <vt:lpstr>cartographer</vt:lpstr>
      <vt:lpstr>cartographer</vt:lpstr>
      <vt:lpstr>Reference</vt:lpstr>
      <vt:lpstr>참고문헌</vt:lpstr>
    </vt:vector>
  </TitlesOfParts>
  <Manager/>
  <Company>영남대학교 대학원 정보통신공학과 차세대 네트워킹 연구실 (YNU-ANTL)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YNU-ANTL 논문/세미나 발표양식</dc:title>
  <dc:creator>김영탁</dc:creator>
  <cp:lastModifiedBy>IT</cp:lastModifiedBy>
  <cp:revision>2410</cp:revision>
  <dcterms:created xsi:type="dcterms:W3CDTF">2001-05-02T14:02:58Z</dcterms:created>
  <dcterms:modified xsi:type="dcterms:W3CDTF">2021-02-15T07:28:21Z</dcterms:modified>
  <cp:version>1000.0000.01</cp:version>
</cp:coreProperties>
</file>